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78" r:id="rId4"/>
    <p:sldId id="259" r:id="rId5"/>
    <p:sldId id="277" r:id="rId6"/>
    <p:sldId id="261" r:id="rId7"/>
    <p:sldId id="272" r:id="rId8"/>
    <p:sldId id="279" r:id="rId9"/>
    <p:sldId id="268" r:id="rId10"/>
    <p:sldId id="263" r:id="rId11"/>
    <p:sldId id="273" r:id="rId12"/>
    <p:sldId id="274" r:id="rId13"/>
    <p:sldId id="265" r:id="rId14"/>
    <p:sldId id="276"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011" autoAdjust="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3/6/2018</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D8BD707-D9CF-40AE-B4C6-C98DA3205C09}" type="datetimeFigureOut">
              <a:rPr lang="en-US" smtClean="0"/>
              <a:pPr/>
              <a:t>3/6/2018</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D8BD707-D9CF-40AE-B4C6-C98DA3205C09}" type="datetimeFigureOut">
              <a:rPr lang="en-US" smtClean="0"/>
              <a:pPr/>
              <a:t>3/6/2018</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slideLayout" Target="../slideLayouts/slideLayout2.xml"/><Relationship Id="rId4" Type="http://schemas.openxmlformats.org/officeDocument/2006/relationships/image" Target="../media/image21.jpeg"/></Relationships>
</file>

<file path=ppt/slides/_rels/slide11.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image" Target="../media/image27.jpeg"/><Relationship Id="rId1" Type="http://schemas.openxmlformats.org/officeDocument/2006/relationships/slideLayout" Target="../slideLayouts/slideLayout2.xml"/><Relationship Id="rId4" Type="http://schemas.openxmlformats.org/officeDocument/2006/relationships/image" Target="../media/image29.jpeg"/></Relationships>
</file>

<file path=ppt/slides/_rels/slide15.xml.rels><?xml version="1.0" encoding="UTF-8" standalone="yes"?>
<Relationships xmlns="http://schemas.openxmlformats.org/package/2006/relationships"><Relationship Id="rId3" Type="http://schemas.openxmlformats.org/officeDocument/2006/relationships/hyperlink" Target="http://www.torcstar.com/" TargetMode="External"/><Relationship Id="rId2" Type="http://schemas.openxmlformats.org/officeDocument/2006/relationships/image" Target="../media/image30.jpeg"/><Relationship Id="rId1" Type="http://schemas.openxmlformats.org/officeDocument/2006/relationships/slideLayout" Target="../slideLayouts/slideLayout2.xml"/><Relationship Id="rId4" Type="http://schemas.openxmlformats.org/officeDocument/2006/relationships/hyperlink" Target="http://www.torcstar.com/gallery/"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image" Target="../media/image18.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6400" y="1981200"/>
            <a:ext cx="8077200" cy="1673352"/>
          </a:xfrm>
        </p:spPr>
        <p:txBody>
          <a:bodyPr>
            <a:normAutofit/>
          </a:bodyPr>
          <a:lstStyle/>
          <a:p>
            <a:r>
              <a:rPr lang="en-US" sz="2800" dirty="0" smtClean="0">
                <a:solidFill>
                  <a:schemeClr val="tx1"/>
                </a:solidFill>
                <a:latin typeface="Algerian" pitchFamily="82" charset="0"/>
              </a:rPr>
              <a:t>Tough Tools, Perfect Solution</a:t>
            </a:r>
            <a:endParaRPr lang="en-US" sz="2800" dirty="0">
              <a:solidFill>
                <a:schemeClr val="tx1"/>
              </a:solidFill>
              <a:latin typeface="Algerian" pitchFamily="82" charset="0"/>
            </a:endParaRPr>
          </a:p>
        </p:txBody>
      </p:sp>
      <p:sp>
        <p:nvSpPr>
          <p:cNvPr id="3" name="Subtitle 2"/>
          <p:cNvSpPr>
            <a:spLocks noGrp="1"/>
          </p:cNvSpPr>
          <p:nvPr>
            <p:ph type="subTitle" idx="1"/>
          </p:nvPr>
        </p:nvSpPr>
        <p:spPr>
          <a:xfrm>
            <a:off x="685800" y="762000"/>
            <a:ext cx="8077200" cy="1118616"/>
          </a:xfrm>
        </p:spPr>
        <p:txBody>
          <a:bodyPr>
            <a:normAutofit/>
          </a:bodyPr>
          <a:lstStyle/>
          <a:p>
            <a:r>
              <a:rPr lang="en-US" sz="4800" dirty="0" smtClean="0">
                <a:latin typeface="Algerian" pitchFamily="82" charset="0"/>
              </a:rPr>
              <a:t>TORCSTAR BOLTING TOOLS</a:t>
            </a:r>
            <a:endParaRPr lang="en-US" sz="4800" dirty="0">
              <a:latin typeface="Algerian" pitchFamily="82" charset="0"/>
            </a:endParaRPr>
          </a:p>
        </p:txBody>
      </p:sp>
      <p:sp>
        <p:nvSpPr>
          <p:cNvPr id="4" name="Title 1"/>
          <p:cNvSpPr txBox="1">
            <a:spLocks/>
          </p:cNvSpPr>
          <p:nvPr/>
        </p:nvSpPr>
        <p:spPr>
          <a:xfrm>
            <a:off x="838200" y="3810000"/>
            <a:ext cx="8077200" cy="1673352"/>
          </a:xfrm>
          <a:prstGeom prst="rect">
            <a:avLst/>
          </a:prstGeom>
        </p:spPr>
        <p:txBody>
          <a:bodyPr vert="horz" lIns="91440" tIns="0" rIns="45720" bIns="0" rtlCol="0" anchor="t">
            <a:normAutofit/>
            <a:scene3d>
              <a:camera prst="orthographicFront"/>
              <a:lightRig rig="threePt" dir="t">
                <a:rot lat="0" lon="0" rev="4800000"/>
              </a:lightRig>
            </a:scene3d>
            <a:sp3d prstMaterial="matte">
              <a:bevelT w="50800" h="1016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4800" dirty="0" smtClean="0">
                <a:solidFill>
                  <a:srgbClr val="FFFFFF"/>
                </a:solidFill>
                <a:latin typeface="Algerian" pitchFamily="82" charset="0"/>
              </a:rPr>
              <a:t>ISO 9001:2008 Certified</a:t>
            </a:r>
            <a:endParaRPr lang="en-US" sz="4800" dirty="0">
              <a:solidFill>
                <a:srgbClr val="FFFFFF"/>
              </a:solidFill>
              <a:latin typeface="Algerian" pitchFamily="82" charset="0"/>
            </a:endParaRPr>
          </a:p>
        </p:txBody>
      </p:sp>
      <p:pic>
        <p:nvPicPr>
          <p:cNvPr id="5" name="Picture 4" descr="icon logo.png"/>
          <p:cNvPicPr>
            <a:picLocks noChangeAspect="1"/>
          </p:cNvPicPr>
          <p:nvPr/>
        </p:nvPicPr>
        <p:blipFill>
          <a:blip r:embed="rId2" cstate="print"/>
          <a:stretch>
            <a:fillRect/>
          </a:stretch>
        </p:blipFill>
        <p:spPr>
          <a:xfrm>
            <a:off x="3657600" y="5170895"/>
            <a:ext cx="1447800" cy="168710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 Raw Material.jpg"/>
          <p:cNvPicPr>
            <a:picLocks noGrp="1" noChangeAspect="1"/>
          </p:cNvPicPr>
          <p:nvPr>
            <p:ph idx="1"/>
          </p:nvPr>
        </p:nvPicPr>
        <p:blipFill>
          <a:blip r:embed="rId2" cstate="email"/>
          <a:stretch>
            <a:fillRect/>
          </a:stretch>
        </p:blipFill>
        <p:spPr>
          <a:xfrm>
            <a:off x="152400" y="1981200"/>
            <a:ext cx="2076488" cy="3048000"/>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152400" y="5181600"/>
            <a:ext cx="2057400" cy="369332"/>
          </a:xfrm>
          <a:prstGeom prst="rect">
            <a:avLst/>
          </a:prstGeom>
          <a:noFill/>
        </p:spPr>
        <p:txBody>
          <a:bodyPr wrap="square" rtlCol="0">
            <a:spAutoFit/>
          </a:bodyPr>
          <a:lstStyle/>
          <a:p>
            <a:pPr algn="ctr"/>
            <a:r>
              <a:rPr lang="en-US" dirty="0" smtClean="0">
                <a:latin typeface="Berlin Sans FB Demi" pitchFamily="34" charset="0"/>
              </a:rPr>
              <a:t>RAW MATERIAL</a:t>
            </a:r>
            <a:endParaRPr lang="en-US" dirty="0">
              <a:latin typeface="Berlin Sans FB Demi" pitchFamily="34" charset="0"/>
            </a:endParaRPr>
          </a:p>
        </p:txBody>
      </p:sp>
      <p:pic>
        <p:nvPicPr>
          <p:cNvPr id="6" name="Content Placeholder 3" descr="1 Raw Material.jpg"/>
          <p:cNvPicPr>
            <a:picLocks noChangeAspect="1"/>
          </p:cNvPicPr>
          <p:nvPr/>
        </p:nvPicPr>
        <p:blipFill>
          <a:blip r:embed="rId3" cstate="email"/>
          <a:stretch>
            <a:fillRect/>
          </a:stretch>
        </p:blipFill>
        <p:spPr>
          <a:xfrm>
            <a:off x="2743200" y="1981200"/>
            <a:ext cx="2076488" cy="3048000"/>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pic>
        <p:nvPicPr>
          <p:cNvPr id="7" name="Content Placeholder 3" descr="1 Raw Material.jpg"/>
          <p:cNvPicPr>
            <a:picLocks noChangeAspect="1"/>
          </p:cNvPicPr>
          <p:nvPr/>
        </p:nvPicPr>
        <p:blipFill>
          <a:blip r:embed="rId4" cstate="email"/>
          <a:stretch>
            <a:fillRect/>
          </a:stretch>
        </p:blipFill>
        <p:spPr>
          <a:xfrm>
            <a:off x="5334000" y="2514600"/>
            <a:ext cx="3200400" cy="2134641"/>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sp>
        <p:nvSpPr>
          <p:cNvPr id="10" name="TextBox 9"/>
          <p:cNvSpPr txBox="1"/>
          <p:nvPr/>
        </p:nvSpPr>
        <p:spPr>
          <a:xfrm>
            <a:off x="2819400" y="5181600"/>
            <a:ext cx="2057400" cy="646331"/>
          </a:xfrm>
          <a:prstGeom prst="rect">
            <a:avLst/>
          </a:prstGeom>
          <a:noFill/>
        </p:spPr>
        <p:txBody>
          <a:bodyPr wrap="square" rtlCol="0">
            <a:spAutoFit/>
          </a:bodyPr>
          <a:lstStyle/>
          <a:p>
            <a:pPr algn="ctr"/>
            <a:r>
              <a:rPr lang="en-US" dirty="0" smtClean="0">
                <a:latin typeface="Berlin Sans FB Demi" pitchFamily="34" charset="0"/>
              </a:rPr>
              <a:t>INCOMING</a:t>
            </a:r>
          </a:p>
          <a:p>
            <a:pPr algn="ctr"/>
            <a:r>
              <a:rPr lang="en-US" dirty="0" smtClean="0">
                <a:latin typeface="Berlin Sans FB Demi" pitchFamily="34" charset="0"/>
              </a:rPr>
              <a:t>STORAGE</a:t>
            </a:r>
            <a:endParaRPr lang="en-US" dirty="0">
              <a:latin typeface="Berlin Sans FB Demi" pitchFamily="34" charset="0"/>
            </a:endParaRPr>
          </a:p>
        </p:txBody>
      </p:sp>
      <p:sp>
        <p:nvSpPr>
          <p:cNvPr id="13" name="TextBox 12"/>
          <p:cNvSpPr txBox="1"/>
          <p:nvPr/>
        </p:nvSpPr>
        <p:spPr>
          <a:xfrm>
            <a:off x="5943600" y="5105400"/>
            <a:ext cx="2057400" cy="646331"/>
          </a:xfrm>
          <a:prstGeom prst="rect">
            <a:avLst/>
          </a:prstGeom>
          <a:noFill/>
        </p:spPr>
        <p:txBody>
          <a:bodyPr wrap="square" rtlCol="0">
            <a:spAutoFit/>
          </a:bodyPr>
          <a:lstStyle/>
          <a:p>
            <a:pPr algn="ctr"/>
            <a:r>
              <a:rPr lang="en-US" dirty="0" smtClean="0">
                <a:latin typeface="Berlin Sans FB Demi" pitchFamily="34" charset="0"/>
              </a:rPr>
              <a:t>DESIGN &amp; DEVELOPMENT</a:t>
            </a:r>
          </a:p>
        </p:txBody>
      </p:sp>
      <p:sp>
        <p:nvSpPr>
          <p:cNvPr id="11" name="Title 1"/>
          <p:cNvSpPr>
            <a:spLocks noGrp="1"/>
          </p:cNvSpPr>
          <p:nvPr>
            <p:ph type="title"/>
          </p:nvPr>
        </p:nvSpPr>
        <p:spPr/>
        <p:txBody>
          <a:bodyPr>
            <a:normAutofit/>
          </a:bodyPr>
          <a:lstStyle/>
          <a:p>
            <a:r>
              <a:rPr lang="en-US" sz="3200" dirty="0" smtClean="0">
                <a:solidFill>
                  <a:srgbClr val="FFFFFF"/>
                </a:solidFill>
                <a:latin typeface="Algerian" pitchFamily="82" charset="0"/>
                <a:ea typeface="+mn-ea"/>
                <a:cs typeface="+mn-cs"/>
              </a:rPr>
              <a:t>		      </a:t>
            </a:r>
            <a:r>
              <a:rPr lang="en-US" sz="3600" dirty="0" smtClean="0">
                <a:solidFill>
                  <a:srgbClr val="FFFFFF"/>
                </a:solidFill>
                <a:latin typeface="Algerian" pitchFamily="82" charset="0"/>
                <a:ea typeface="+mn-ea"/>
                <a:cs typeface="+mn-cs"/>
              </a:rPr>
              <a:t>Company setup</a:t>
            </a:r>
            <a:endParaRPr lang="en-US" sz="3200" dirty="0">
              <a:solidFill>
                <a:srgbClr val="FFFFFF"/>
              </a:solidFill>
              <a:latin typeface="Algerian" pitchFamily="82" charset="0"/>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 Raw Material.jpg"/>
          <p:cNvPicPr>
            <a:picLocks noGrp="1" noChangeAspect="1"/>
          </p:cNvPicPr>
          <p:nvPr>
            <p:ph idx="1"/>
          </p:nvPr>
        </p:nvPicPr>
        <p:blipFill>
          <a:blip r:embed="rId2" cstate="email"/>
          <a:stretch>
            <a:fillRect/>
          </a:stretch>
        </p:blipFill>
        <p:spPr>
          <a:xfrm>
            <a:off x="381000" y="1981200"/>
            <a:ext cx="3810000" cy="2541240"/>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838200" y="4800600"/>
            <a:ext cx="2057400" cy="646331"/>
          </a:xfrm>
          <a:prstGeom prst="rect">
            <a:avLst/>
          </a:prstGeom>
          <a:noFill/>
        </p:spPr>
        <p:txBody>
          <a:bodyPr wrap="square" rtlCol="0">
            <a:spAutoFit/>
          </a:bodyPr>
          <a:lstStyle/>
          <a:p>
            <a:pPr algn="ctr"/>
            <a:r>
              <a:rPr lang="en-US" dirty="0" smtClean="0">
                <a:latin typeface="Berlin Sans FB Demi" pitchFamily="34" charset="0"/>
              </a:rPr>
              <a:t>CUTTING </a:t>
            </a:r>
          </a:p>
          <a:p>
            <a:pPr algn="ctr"/>
            <a:r>
              <a:rPr lang="en-US" dirty="0" smtClean="0">
                <a:latin typeface="Berlin Sans FB Demi" pitchFamily="34" charset="0"/>
              </a:rPr>
              <a:t>OPERATION</a:t>
            </a:r>
            <a:endParaRPr lang="en-US" dirty="0">
              <a:latin typeface="Berlin Sans FB Demi" pitchFamily="34" charset="0"/>
            </a:endParaRPr>
          </a:p>
        </p:txBody>
      </p:sp>
      <p:pic>
        <p:nvPicPr>
          <p:cNvPr id="6" name="Content Placeholder 3" descr="1 Raw Material.jpg"/>
          <p:cNvPicPr>
            <a:picLocks noChangeAspect="1"/>
          </p:cNvPicPr>
          <p:nvPr/>
        </p:nvPicPr>
        <p:blipFill>
          <a:blip r:embed="rId3" cstate="email"/>
          <a:stretch>
            <a:fillRect/>
          </a:stretch>
        </p:blipFill>
        <p:spPr>
          <a:xfrm>
            <a:off x="4876800" y="1981200"/>
            <a:ext cx="3502237" cy="2561695"/>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sp>
        <p:nvSpPr>
          <p:cNvPr id="13" name="TextBox 12"/>
          <p:cNvSpPr txBox="1"/>
          <p:nvPr/>
        </p:nvSpPr>
        <p:spPr>
          <a:xfrm>
            <a:off x="5562600" y="4800600"/>
            <a:ext cx="2057400" cy="646331"/>
          </a:xfrm>
          <a:prstGeom prst="rect">
            <a:avLst/>
          </a:prstGeom>
          <a:noFill/>
        </p:spPr>
        <p:txBody>
          <a:bodyPr wrap="square" rtlCol="0">
            <a:spAutoFit/>
          </a:bodyPr>
          <a:lstStyle/>
          <a:p>
            <a:pPr algn="ctr"/>
            <a:r>
              <a:rPr lang="en-US" dirty="0" smtClean="0">
                <a:latin typeface="Berlin Sans FB Demi" pitchFamily="34" charset="0"/>
              </a:rPr>
              <a:t>CNC OPERATIONS</a:t>
            </a:r>
          </a:p>
        </p:txBody>
      </p:sp>
      <p:sp>
        <p:nvSpPr>
          <p:cNvPr id="8" name="Title 1"/>
          <p:cNvSpPr>
            <a:spLocks noGrp="1"/>
          </p:cNvSpPr>
          <p:nvPr>
            <p:ph type="title"/>
          </p:nvPr>
        </p:nvSpPr>
        <p:spPr/>
        <p:txBody>
          <a:bodyPr>
            <a:normAutofit/>
          </a:bodyPr>
          <a:lstStyle/>
          <a:p>
            <a:r>
              <a:rPr lang="en-US" sz="3200" dirty="0" smtClean="0">
                <a:solidFill>
                  <a:srgbClr val="FFFFFF"/>
                </a:solidFill>
                <a:latin typeface="Algerian" pitchFamily="82" charset="0"/>
                <a:ea typeface="+mn-ea"/>
                <a:cs typeface="+mn-cs"/>
              </a:rPr>
              <a:t>		</a:t>
            </a:r>
            <a:r>
              <a:rPr lang="en-US" sz="3600" dirty="0" smtClean="0">
                <a:solidFill>
                  <a:srgbClr val="FFFFFF"/>
                </a:solidFill>
                <a:latin typeface="Algerian" pitchFamily="82" charset="0"/>
                <a:ea typeface="+mn-ea"/>
                <a:cs typeface="+mn-cs"/>
              </a:rPr>
              <a:t>     Company setup</a:t>
            </a:r>
            <a:endParaRPr lang="en-US" sz="3200" dirty="0">
              <a:solidFill>
                <a:srgbClr val="FFFFFF"/>
              </a:solidFill>
              <a:latin typeface="Algerian" pitchFamily="82" charset="0"/>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7 vmc Setup.jpg"/>
          <p:cNvPicPr>
            <a:picLocks noGrp="1" noChangeAspect="1"/>
          </p:cNvPicPr>
          <p:nvPr>
            <p:ph idx="1"/>
          </p:nvPr>
        </p:nvPicPr>
        <p:blipFill>
          <a:blip r:embed="rId2" cstate="email"/>
          <a:stretch>
            <a:fillRect/>
          </a:stretch>
        </p:blipFill>
        <p:spPr>
          <a:xfrm>
            <a:off x="838200" y="1676400"/>
            <a:ext cx="7475030" cy="4343400"/>
          </a:xfrm>
        </p:spPr>
      </p:pic>
      <p:sp>
        <p:nvSpPr>
          <p:cNvPr id="6" name="TextBox 5"/>
          <p:cNvSpPr txBox="1"/>
          <p:nvPr/>
        </p:nvSpPr>
        <p:spPr>
          <a:xfrm>
            <a:off x="2133600" y="6096000"/>
            <a:ext cx="5029200" cy="369332"/>
          </a:xfrm>
          <a:prstGeom prst="rect">
            <a:avLst/>
          </a:prstGeom>
          <a:noFill/>
        </p:spPr>
        <p:txBody>
          <a:bodyPr wrap="square" rtlCol="0">
            <a:spAutoFit/>
          </a:bodyPr>
          <a:lstStyle/>
          <a:p>
            <a:pPr algn="ctr"/>
            <a:r>
              <a:rPr lang="en-US" dirty="0" smtClean="0">
                <a:latin typeface="Berlin Sans FB Demi" pitchFamily="34" charset="0"/>
              </a:rPr>
              <a:t>MECHANICAL  OPERATIONS</a:t>
            </a:r>
            <a:endParaRPr lang="en-US" dirty="0">
              <a:latin typeface="Berlin Sans FB Demi" pitchFamily="34" charset="0"/>
            </a:endParaRPr>
          </a:p>
        </p:txBody>
      </p:sp>
      <p:sp>
        <p:nvSpPr>
          <p:cNvPr id="7" name="Title 1"/>
          <p:cNvSpPr>
            <a:spLocks noGrp="1"/>
          </p:cNvSpPr>
          <p:nvPr>
            <p:ph type="title"/>
          </p:nvPr>
        </p:nvSpPr>
        <p:spPr/>
        <p:txBody>
          <a:bodyPr>
            <a:normAutofit/>
          </a:bodyPr>
          <a:lstStyle/>
          <a:p>
            <a:pPr algn="ctr"/>
            <a:r>
              <a:rPr lang="en-US" sz="3600" dirty="0" smtClean="0">
                <a:solidFill>
                  <a:srgbClr val="FFFFFF"/>
                </a:solidFill>
                <a:latin typeface="Algerian" pitchFamily="82" charset="0"/>
              </a:rPr>
              <a:t>Company setup</a:t>
            </a:r>
            <a:endParaRPr lang="en-US" sz="3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solidFill>
                  <a:srgbClr val="FFFFFF"/>
                </a:solidFill>
                <a:latin typeface="Algerian" pitchFamily="82" charset="0"/>
              </a:rPr>
              <a:t>Company setup</a:t>
            </a:r>
            <a:endParaRPr lang="en-US" sz="3600" dirty="0"/>
          </a:p>
        </p:txBody>
      </p:sp>
      <p:pic>
        <p:nvPicPr>
          <p:cNvPr id="4" name="Content Placeholder 3" descr="7 vmc Setup.jpg"/>
          <p:cNvPicPr>
            <a:picLocks noGrp="1" noChangeAspect="1"/>
          </p:cNvPicPr>
          <p:nvPr>
            <p:ph idx="1"/>
          </p:nvPr>
        </p:nvPicPr>
        <p:blipFill>
          <a:blip r:embed="rId2" cstate="email"/>
          <a:stretch>
            <a:fillRect/>
          </a:stretch>
        </p:blipFill>
        <p:spPr>
          <a:xfrm>
            <a:off x="381000" y="2133600"/>
            <a:ext cx="4112793" cy="2743200"/>
          </a:xfrm>
        </p:spPr>
      </p:pic>
      <p:pic>
        <p:nvPicPr>
          <p:cNvPr id="5" name="Content Placeholder 3" descr="7 vmc Setup.jpg"/>
          <p:cNvPicPr>
            <a:picLocks noChangeAspect="1"/>
          </p:cNvPicPr>
          <p:nvPr/>
        </p:nvPicPr>
        <p:blipFill>
          <a:blip r:embed="rId3" cstate="email"/>
          <a:stretch>
            <a:fillRect/>
          </a:stretch>
        </p:blipFill>
        <p:spPr>
          <a:xfrm>
            <a:off x="4876800" y="2133600"/>
            <a:ext cx="3698760" cy="2774070"/>
          </a:xfrm>
          <a:prstGeom prst="rect">
            <a:avLst/>
          </a:prstGeom>
        </p:spPr>
      </p:pic>
      <p:sp>
        <p:nvSpPr>
          <p:cNvPr id="6" name="TextBox 5"/>
          <p:cNvSpPr txBox="1"/>
          <p:nvPr/>
        </p:nvSpPr>
        <p:spPr>
          <a:xfrm>
            <a:off x="1143000" y="5181600"/>
            <a:ext cx="2057400" cy="646331"/>
          </a:xfrm>
          <a:prstGeom prst="rect">
            <a:avLst/>
          </a:prstGeom>
          <a:noFill/>
        </p:spPr>
        <p:txBody>
          <a:bodyPr wrap="square" rtlCol="0">
            <a:spAutoFit/>
          </a:bodyPr>
          <a:lstStyle/>
          <a:p>
            <a:pPr algn="ctr"/>
            <a:r>
              <a:rPr lang="en-US" dirty="0" smtClean="0">
                <a:latin typeface="Berlin Sans FB Demi" pitchFamily="34" charset="0"/>
              </a:rPr>
              <a:t>MILLING  </a:t>
            </a:r>
          </a:p>
          <a:p>
            <a:pPr algn="ctr"/>
            <a:r>
              <a:rPr lang="en-US" dirty="0" smtClean="0">
                <a:latin typeface="Berlin Sans FB Demi" pitchFamily="34" charset="0"/>
              </a:rPr>
              <a:t>SETUP</a:t>
            </a:r>
            <a:endParaRPr lang="en-US" dirty="0">
              <a:latin typeface="Berlin Sans FB Demi" pitchFamily="34" charset="0"/>
            </a:endParaRPr>
          </a:p>
        </p:txBody>
      </p:sp>
      <p:sp>
        <p:nvSpPr>
          <p:cNvPr id="7" name="TextBox 6"/>
          <p:cNvSpPr txBox="1"/>
          <p:nvPr/>
        </p:nvSpPr>
        <p:spPr>
          <a:xfrm>
            <a:off x="5715000" y="5181600"/>
            <a:ext cx="2057400" cy="646331"/>
          </a:xfrm>
          <a:prstGeom prst="rect">
            <a:avLst/>
          </a:prstGeom>
          <a:noFill/>
        </p:spPr>
        <p:txBody>
          <a:bodyPr wrap="square" rtlCol="0">
            <a:spAutoFit/>
          </a:bodyPr>
          <a:lstStyle/>
          <a:p>
            <a:pPr algn="ctr"/>
            <a:r>
              <a:rPr lang="en-US" dirty="0" smtClean="0">
                <a:latin typeface="Berlin Sans FB Demi" pitchFamily="34" charset="0"/>
              </a:rPr>
              <a:t>HARDENING &amp; BLACKENING</a:t>
            </a:r>
            <a:endParaRPr lang="en-US" dirty="0">
              <a:latin typeface="Berlin Sans FB Dem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FFFFFF"/>
                </a:solidFill>
                <a:latin typeface="Algerian" pitchFamily="82" charset="0"/>
                <a:ea typeface="+mn-ea"/>
                <a:cs typeface="+mn-cs"/>
              </a:rPr>
              <a:t>		</a:t>
            </a:r>
            <a:r>
              <a:rPr lang="en-US" sz="3600" dirty="0" smtClean="0">
                <a:solidFill>
                  <a:srgbClr val="FFFFFF"/>
                </a:solidFill>
                <a:latin typeface="Algerian" pitchFamily="82" charset="0"/>
                <a:ea typeface="+mn-ea"/>
                <a:cs typeface="+mn-cs"/>
              </a:rPr>
              <a:t>     Company setup</a:t>
            </a:r>
            <a:endParaRPr lang="en-US" sz="3200" dirty="0">
              <a:solidFill>
                <a:srgbClr val="FFFFFF"/>
              </a:solidFill>
              <a:latin typeface="Algerian" pitchFamily="82" charset="0"/>
              <a:ea typeface="+mn-ea"/>
              <a:cs typeface="+mn-cs"/>
            </a:endParaRPr>
          </a:p>
        </p:txBody>
      </p:sp>
      <p:pic>
        <p:nvPicPr>
          <p:cNvPr id="4" name="Content Placeholder 3" descr="1 Raw Material.jpg"/>
          <p:cNvPicPr>
            <a:picLocks noGrp="1" noChangeAspect="1"/>
          </p:cNvPicPr>
          <p:nvPr>
            <p:ph idx="1"/>
          </p:nvPr>
        </p:nvPicPr>
        <p:blipFill>
          <a:blip r:embed="rId2" cstate="email"/>
          <a:stretch>
            <a:fillRect/>
          </a:stretch>
        </p:blipFill>
        <p:spPr>
          <a:xfrm>
            <a:off x="381000" y="1676400"/>
            <a:ext cx="3352800" cy="2187177"/>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990600" y="3962400"/>
            <a:ext cx="2057400" cy="369332"/>
          </a:xfrm>
          <a:prstGeom prst="rect">
            <a:avLst/>
          </a:prstGeom>
          <a:noFill/>
        </p:spPr>
        <p:txBody>
          <a:bodyPr wrap="square" rtlCol="0">
            <a:spAutoFit/>
          </a:bodyPr>
          <a:lstStyle/>
          <a:p>
            <a:pPr algn="ctr"/>
            <a:r>
              <a:rPr lang="en-US" dirty="0" smtClean="0">
                <a:latin typeface="Berlin Sans FB Demi" pitchFamily="34" charset="0"/>
              </a:rPr>
              <a:t>BRANDING</a:t>
            </a:r>
            <a:endParaRPr lang="en-US" dirty="0">
              <a:latin typeface="Berlin Sans FB Demi" pitchFamily="34" charset="0"/>
            </a:endParaRPr>
          </a:p>
        </p:txBody>
      </p:sp>
      <p:pic>
        <p:nvPicPr>
          <p:cNvPr id="6" name="Content Placeholder 3" descr="1 Raw Material.jpg"/>
          <p:cNvPicPr>
            <a:picLocks noChangeAspect="1"/>
          </p:cNvPicPr>
          <p:nvPr/>
        </p:nvPicPr>
        <p:blipFill>
          <a:blip r:embed="rId3" cstate="email"/>
          <a:stretch>
            <a:fillRect/>
          </a:stretch>
        </p:blipFill>
        <p:spPr>
          <a:xfrm>
            <a:off x="5638800" y="1676400"/>
            <a:ext cx="3313082" cy="2209800"/>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pic>
        <p:nvPicPr>
          <p:cNvPr id="7" name="Content Placeholder 3" descr="1 Raw Material.jpg"/>
          <p:cNvPicPr>
            <a:picLocks noChangeAspect="1"/>
          </p:cNvPicPr>
          <p:nvPr/>
        </p:nvPicPr>
        <p:blipFill>
          <a:blip r:embed="rId4" cstate="email"/>
          <a:stretch>
            <a:fillRect/>
          </a:stretch>
        </p:blipFill>
        <p:spPr>
          <a:xfrm>
            <a:off x="3048000" y="4114800"/>
            <a:ext cx="3124200" cy="2343150"/>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sp>
        <p:nvSpPr>
          <p:cNvPr id="10" name="TextBox 9"/>
          <p:cNvSpPr txBox="1"/>
          <p:nvPr/>
        </p:nvSpPr>
        <p:spPr>
          <a:xfrm>
            <a:off x="2819400" y="6488668"/>
            <a:ext cx="3657600" cy="369332"/>
          </a:xfrm>
          <a:prstGeom prst="rect">
            <a:avLst/>
          </a:prstGeom>
          <a:noFill/>
        </p:spPr>
        <p:txBody>
          <a:bodyPr wrap="square" rtlCol="0">
            <a:spAutoFit/>
          </a:bodyPr>
          <a:lstStyle/>
          <a:p>
            <a:pPr algn="ctr"/>
            <a:r>
              <a:rPr lang="en-US" dirty="0" smtClean="0">
                <a:latin typeface="Berlin Sans FB Demi" pitchFamily="34" charset="0"/>
              </a:rPr>
              <a:t>STORAGE  DEPARTEMENT</a:t>
            </a:r>
            <a:endParaRPr lang="en-US" dirty="0">
              <a:latin typeface="Berlin Sans FB Demi" pitchFamily="34" charset="0"/>
            </a:endParaRPr>
          </a:p>
        </p:txBody>
      </p:sp>
      <p:sp>
        <p:nvSpPr>
          <p:cNvPr id="13" name="TextBox 12"/>
          <p:cNvSpPr txBox="1"/>
          <p:nvPr/>
        </p:nvSpPr>
        <p:spPr>
          <a:xfrm>
            <a:off x="5943600" y="4038600"/>
            <a:ext cx="2895600" cy="369332"/>
          </a:xfrm>
          <a:prstGeom prst="rect">
            <a:avLst/>
          </a:prstGeom>
          <a:noFill/>
        </p:spPr>
        <p:txBody>
          <a:bodyPr wrap="square" rtlCol="0">
            <a:spAutoFit/>
          </a:bodyPr>
          <a:lstStyle/>
          <a:p>
            <a:pPr algn="ctr"/>
            <a:r>
              <a:rPr lang="en-US" dirty="0" smtClean="0">
                <a:latin typeface="Berlin Sans FB Demi" pitchFamily="34" charset="0"/>
              </a:rPr>
              <a:t>QUALITY  CONTROL</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185002046.jpg"/>
          <p:cNvPicPr>
            <a:picLocks noGrp="1" noChangeAspect="1"/>
          </p:cNvPicPr>
          <p:nvPr>
            <p:ph idx="1"/>
          </p:nvPr>
        </p:nvPicPr>
        <p:blipFill>
          <a:blip r:embed="rId2" cstate="print"/>
          <a:stretch>
            <a:fillRect/>
          </a:stretch>
        </p:blipFill>
        <p:spPr>
          <a:xfrm>
            <a:off x="1447800" y="1524000"/>
            <a:ext cx="6019800" cy="4016335"/>
          </a:xfrm>
        </p:spPr>
      </p:pic>
      <p:sp>
        <p:nvSpPr>
          <p:cNvPr id="3" name="TextBox 2"/>
          <p:cNvSpPr txBox="1"/>
          <p:nvPr/>
        </p:nvSpPr>
        <p:spPr>
          <a:xfrm>
            <a:off x="0" y="5657671"/>
            <a:ext cx="9144000" cy="646331"/>
          </a:xfrm>
          <a:prstGeom prst="rect">
            <a:avLst/>
          </a:prstGeom>
          <a:noFill/>
        </p:spPr>
        <p:txBody>
          <a:bodyPr wrap="square" rtlCol="0">
            <a:spAutoFit/>
          </a:bodyPr>
          <a:lstStyle/>
          <a:p>
            <a:r>
              <a:rPr lang="en-US" dirty="0" smtClean="0"/>
              <a:t>Website :</a:t>
            </a:r>
            <a:r>
              <a:rPr lang="en-US" dirty="0" smtClean="0">
                <a:hlinkClick r:id="rId3"/>
              </a:rPr>
              <a:t>http://www.torcstar.com/</a:t>
            </a:r>
            <a:r>
              <a:rPr lang="en-US" dirty="0" smtClean="0"/>
              <a:t>      Manufacturing Setup :</a:t>
            </a:r>
            <a:r>
              <a:rPr lang="en-US" dirty="0" smtClean="0">
                <a:hlinkClick r:id="rId4"/>
              </a:rPr>
              <a:t>http://www.torcstar.com/gallery/</a:t>
            </a:r>
            <a:endParaRPr lang="en-US" dirty="0" smtClean="0"/>
          </a:p>
          <a:p>
            <a:endParaRPr lang="en-US" dirty="0"/>
          </a:p>
        </p:txBody>
      </p:sp>
      <p:sp>
        <p:nvSpPr>
          <p:cNvPr id="5" name="TextBox 4"/>
          <p:cNvSpPr txBox="1"/>
          <p:nvPr/>
        </p:nvSpPr>
        <p:spPr>
          <a:xfrm>
            <a:off x="381000" y="6150114"/>
            <a:ext cx="8534400" cy="707886"/>
          </a:xfrm>
          <a:prstGeom prst="rect">
            <a:avLst/>
          </a:prstGeom>
          <a:noFill/>
        </p:spPr>
        <p:txBody>
          <a:bodyPr wrap="square" rtlCol="0">
            <a:spAutoFit/>
          </a:bodyPr>
          <a:lstStyle/>
          <a:p>
            <a:r>
              <a:rPr lang="en-US" sz="2000" dirty="0" smtClean="0">
                <a:latin typeface="Andalus" pitchFamily="18" charset="-78"/>
                <a:cs typeface="Andalus" pitchFamily="18" charset="-78"/>
              </a:rPr>
              <a:t>Mr. Bhaskar  - 9820120501  		     Mr. Deepak - 9811313420  		(CEO) 					(Marketing Head)</a:t>
            </a:r>
            <a:endParaRPr lang="en-US" sz="2000"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rgbClr val="FFFFFF"/>
                </a:solidFill>
                <a:latin typeface="Algerian" pitchFamily="82" charset="0"/>
                <a:ea typeface="+mn-ea"/>
                <a:cs typeface="+mn-cs"/>
              </a:rPr>
              <a:t>CERTIFICATION</a:t>
            </a:r>
            <a:endParaRPr lang="en-US" sz="4400" dirty="0">
              <a:solidFill>
                <a:srgbClr val="FFFFFF"/>
              </a:solidFill>
              <a:latin typeface="Algerian" pitchFamily="82" charset="0"/>
              <a:ea typeface="+mn-ea"/>
              <a:cs typeface="+mn-cs"/>
            </a:endParaRPr>
          </a:p>
        </p:txBody>
      </p:sp>
      <p:sp>
        <p:nvSpPr>
          <p:cNvPr id="3" name="Content Placeholder 2"/>
          <p:cNvSpPr>
            <a:spLocks noGrp="1"/>
          </p:cNvSpPr>
          <p:nvPr>
            <p:ph idx="1"/>
          </p:nvPr>
        </p:nvSpPr>
        <p:spPr>
          <a:xfrm>
            <a:off x="228600" y="1524000"/>
            <a:ext cx="8534400" cy="4952999"/>
          </a:xfrm>
        </p:spPr>
        <p:txBody>
          <a:bodyPr>
            <a:noAutofit/>
          </a:bodyPr>
          <a:lstStyle/>
          <a:p>
            <a:pPr lvl="8" hangingPunct="0">
              <a:buNone/>
            </a:pPr>
            <a:r>
              <a:rPr lang="en-US" sz="1200" dirty="0" smtClean="0">
                <a:latin typeface="Arial Rounded MT Bold" pitchFamily="34" charset="0"/>
              </a:rPr>
              <a:t>		</a:t>
            </a:r>
          </a:p>
          <a:p>
            <a:endParaRPr lang="en-US" sz="1200" dirty="0" smtClean="0">
              <a:latin typeface="Arial Rounded MT Bold" pitchFamily="34" charset="0"/>
            </a:endParaRPr>
          </a:p>
          <a:p>
            <a:endParaRPr lang="en-US" sz="1200" dirty="0">
              <a:latin typeface="Arial Rounded MT Bold" pitchFamily="34" charset="0"/>
            </a:endParaRPr>
          </a:p>
        </p:txBody>
      </p:sp>
      <p:pic>
        <p:nvPicPr>
          <p:cNvPr id="4" name="Picture 2"/>
          <p:cNvPicPr>
            <a:picLocks noChangeAspect="1" noChangeArrowheads="1"/>
          </p:cNvPicPr>
          <p:nvPr/>
        </p:nvPicPr>
        <p:blipFill>
          <a:blip r:embed="rId2" cstate="email"/>
          <a:stretch>
            <a:fillRect/>
          </a:stretch>
        </p:blipFill>
        <p:spPr bwMode="auto">
          <a:xfrm>
            <a:off x="2438400" y="1217543"/>
            <a:ext cx="4726013" cy="5640457"/>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solidFill>
                  <a:srgbClr val="FFFFFF"/>
                </a:solidFill>
                <a:latin typeface="Algerian" pitchFamily="82" charset="0"/>
                <a:ea typeface="+mn-ea"/>
                <a:cs typeface="+mn-cs"/>
              </a:rPr>
              <a:t>COMPANY PROFILE</a:t>
            </a:r>
            <a:endParaRPr lang="en-US" sz="4400" dirty="0">
              <a:solidFill>
                <a:srgbClr val="FFFFFF"/>
              </a:solidFill>
              <a:latin typeface="Algerian" pitchFamily="82" charset="0"/>
              <a:ea typeface="+mn-ea"/>
              <a:cs typeface="+mn-cs"/>
            </a:endParaRPr>
          </a:p>
        </p:txBody>
      </p:sp>
      <p:sp>
        <p:nvSpPr>
          <p:cNvPr id="3" name="Content Placeholder 2"/>
          <p:cNvSpPr>
            <a:spLocks noGrp="1"/>
          </p:cNvSpPr>
          <p:nvPr>
            <p:ph idx="1"/>
          </p:nvPr>
        </p:nvSpPr>
        <p:spPr>
          <a:xfrm>
            <a:off x="228600" y="1524000"/>
            <a:ext cx="8534400" cy="4952999"/>
          </a:xfrm>
        </p:spPr>
        <p:txBody>
          <a:bodyPr>
            <a:noAutofit/>
          </a:bodyPr>
          <a:lstStyle/>
          <a:p>
            <a:pPr lvl="8" hangingPunct="0">
              <a:buNone/>
            </a:pPr>
            <a:r>
              <a:rPr lang="en-US" sz="1200" dirty="0" smtClean="0">
                <a:latin typeface="Arial Rounded MT Bold" pitchFamily="34" charset="0"/>
              </a:rPr>
              <a:t>		</a:t>
            </a:r>
            <a:r>
              <a:rPr lang="en-US" sz="1600" dirty="0" smtClean="0">
                <a:latin typeface="Arial Rounded MT Bold" pitchFamily="34" charset="0"/>
              </a:rPr>
              <a:t>         </a:t>
            </a:r>
            <a:r>
              <a:rPr lang="en-US" sz="1600" b="1" u="sng" dirty="0" smtClean="0">
                <a:solidFill>
                  <a:schemeClr val="accent6"/>
                </a:solidFill>
                <a:latin typeface="Arial Rounded MT Bold" pitchFamily="34" charset="0"/>
              </a:rPr>
              <a:t>INTRODUCTION</a:t>
            </a:r>
          </a:p>
          <a:p>
            <a:pPr lvl="8" hangingPunct="0">
              <a:buNone/>
            </a:pPr>
            <a:endParaRPr lang="en-US" sz="1200" dirty="0" smtClean="0">
              <a:latin typeface="Arial Rounded MT Bold" pitchFamily="34" charset="0"/>
            </a:endParaRPr>
          </a:p>
          <a:p>
            <a:pPr>
              <a:lnSpc>
                <a:spcPct val="150000"/>
              </a:lnSpc>
            </a:pPr>
            <a:r>
              <a:rPr lang="en-US" sz="1200" dirty="0" smtClean="0">
                <a:latin typeface="Arial Rounded MT Bold" pitchFamily="34" charset="0"/>
              </a:rPr>
              <a:t>We are delighted to introduce TORCSTAR, India’s leading manufacturer of Bolting Tools, Tube Tools and General tools having pedigree of 25 years of production in India and supplying to 35 countries across globe including India. Our business module depends on dealer’s network with robust technical sales channels to cater customer requirements as per application based.</a:t>
            </a:r>
          </a:p>
          <a:p>
            <a:pPr>
              <a:lnSpc>
                <a:spcPct val="150000"/>
              </a:lnSpc>
              <a:buNone/>
            </a:pPr>
            <a:endParaRPr lang="en-US" sz="1200" dirty="0" smtClean="0">
              <a:latin typeface="Arial Rounded MT Bold" pitchFamily="34" charset="0"/>
            </a:endParaRPr>
          </a:p>
          <a:p>
            <a:pPr>
              <a:lnSpc>
                <a:spcPct val="150000"/>
              </a:lnSpc>
            </a:pPr>
            <a:r>
              <a:rPr lang="en-US" sz="1200" dirty="0" smtClean="0">
                <a:latin typeface="Arial Rounded MT Bold" pitchFamily="34" charset="0"/>
              </a:rPr>
              <a:t>We are an ISO 9001 certified manufacturing organization based at Mumbai, in India with over 60% of our production for worldwide exports.</a:t>
            </a:r>
          </a:p>
          <a:p>
            <a:pPr>
              <a:lnSpc>
                <a:spcPct val="160000"/>
              </a:lnSpc>
              <a:buNone/>
            </a:pPr>
            <a:r>
              <a:rPr lang="en-US" sz="1200" b="1" dirty="0" smtClean="0">
                <a:solidFill>
                  <a:schemeClr val="accent6"/>
                </a:solidFill>
                <a:latin typeface="Arial Rounded MT Bold" pitchFamily="34" charset="0"/>
              </a:rPr>
              <a:t>				            </a:t>
            </a:r>
            <a:r>
              <a:rPr lang="en-US" sz="1600" b="1" u="sng" dirty="0" smtClean="0">
                <a:solidFill>
                  <a:schemeClr val="accent6"/>
                </a:solidFill>
                <a:latin typeface="Arial Rounded MT Bold" pitchFamily="34" charset="0"/>
              </a:rPr>
              <a:t>OUR CLIENTELE</a:t>
            </a:r>
          </a:p>
          <a:p>
            <a:pPr lvl="8">
              <a:buNone/>
            </a:pPr>
            <a:endParaRPr lang="en-US" sz="1200" b="1" u="sng" dirty="0" smtClean="0">
              <a:solidFill>
                <a:schemeClr val="accent6"/>
              </a:solidFill>
              <a:latin typeface="Arial Rounded MT Bold" pitchFamily="34" charset="0"/>
            </a:endParaRPr>
          </a:p>
          <a:p>
            <a:pPr>
              <a:lnSpc>
                <a:spcPct val="150000"/>
              </a:lnSpc>
            </a:pPr>
            <a:r>
              <a:rPr lang="en-US" sz="1200" dirty="0" smtClean="0">
                <a:latin typeface="Arial Rounded MT Bold" pitchFamily="34" charset="0"/>
              </a:rPr>
              <a:t>All our overseas buyers have reposed their faith in us through repeat orders. This is mainly due to our Consistency in Quality, Pricing and Timely Supplies.</a:t>
            </a:r>
          </a:p>
          <a:p>
            <a:pPr>
              <a:lnSpc>
                <a:spcPct val="150000"/>
              </a:lnSpc>
              <a:buFont typeface="Wingdings 2"/>
              <a:buNone/>
            </a:pPr>
            <a:r>
              <a:rPr lang="en-US" sz="1200" dirty="0" smtClean="0">
                <a:latin typeface="Arial Rounded MT Bold" pitchFamily="34" charset="0"/>
              </a:rPr>
              <a:t> </a:t>
            </a:r>
          </a:p>
          <a:p>
            <a:pPr>
              <a:lnSpc>
                <a:spcPct val="150000"/>
              </a:lnSpc>
            </a:pPr>
            <a:r>
              <a:rPr lang="en-US" sz="1200" dirty="0" smtClean="0">
                <a:latin typeface="Arial Rounded MT Bold" pitchFamily="34" charset="0"/>
              </a:rPr>
              <a:t>We supply </a:t>
            </a:r>
            <a:r>
              <a:rPr lang="en-US" sz="1200" dirty="0" err="1" smtClean="0">
                <a:latin typeface="Arial Rounded MT Bold" pitchFamily="34" charset="0"/>
              </a:rPr>
              <a:t>Torcstar</a:t>
            </a:r>
            <a:r>
              <a:rPr lang="en-US" sz="1200" dirty="0" smtClean="0">
                <a:latin typeface="Arial Rounded MT Bold" pitchFamily="34" charset="0"/>
              </a:rPr>
              <a:t> Products to countries like Singapore, Malaysia, Indonesia, Qatar, Oman, Saudi,</a:t>
            </a:r>
          </a:p>
          <a:p>
            <a:pPr marL="438912" lvl="1" indent="-320040">
              <a:lnSpc>
                <a:spcPct val="150000"/>
              </a:lnSpc>
              <a:spcBef>
                <a:spcPts val="0"/>
              </a:spcBef>
              <a:buClr>
                <a:schemeClr val="accent1"/>
              </a:buClr>
              <a:buSzPct val="80000"/>
              <a:buFont typeface="Wingdings 2"/>
              <a:buNone/>
            </a:pPr>
            <a:r>
              <a:rPr lang="en-US" sz="1200" dirty="0" smtClean="0">
                <a:latin typeface="Arial Rounded MT Bold" pitchFamily="34" charset="0"/>
              </a:rPr>
              <a:t>         UAE, Kuwait. We also have few customers in regions like USA, Europe and UK.</a:t>
            </a:r>
          </a:p>
          <a:p>
            <a:pPr>
              <a:lnSpc>
                <a:spcPct val="150000"/>
              </a:lnSpc>
              <a:buFont typeface="Wingdings 2"/>
              <a:buNone/>
            </a:pPr>
            <a:r>
              <a:rPr lang="en-US" sz="1200" dirty="0" smtClean="0">
                <a:latin typeface="Arial Rounded MT Bold" pitchFamily="34" charset="0"/>
              </a:rPr>
              <a:t> </a:t>
            </a:r>
          </a:p>
          <a:p>
            <a:pPr>
              <a:lnSpc>
                <a:spcPct val="150000"/>
              </a:lnSpc>
            </a:pPr>
            <a:r>
              <a:rPr lang="en-US" sz="1200" dirty="0" smtClean="0">
                <a:latin typeface="Arial Rounded MT Bold" pitchFamily="34" charset="0"/>
              </a:rPr>
              <a:t>We are pleased to inform you that our Products are successfully used by our regular clients in India and abroad like.</a:t>
            </a:r>
          </a:p>
          <a:p>
            <a:endParaRPr lang="en-US" sz="1200" dirty="0" smtClean="0">
              <a:latin typeface="Arial Rounded MT Bold" pitchFamily="34" charset="0"/>
            </a:endParaRPr>
          </a:p>
          <a:p>
            <a:endParaRPr lang="en-US" sz="1200" dirty="0" smtClean="0">
              <a:latin typeface="Arial Rounded MT Bold" pitchFamily="34" charset="0"/>
            </a:endParaRPr>
          </a:p>
          <a:p>
            <a:endParaRPr lang="en-US" sz="1200" dirty="0">
              <a:latin typeface="Arial Rounded MT Bold"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400" dirty="0" smtClean="0">
                <a:solidFill>
                  <a:srgbClr val="FFFFFF"/>
                </a:solidFill>
                <a:latin typeface="Algerian" pitchFamily="82" charset="0"/>
                <a:ea typeface="+mn-ea"/>
                <a:cs typeface="+mn-cs"/>
              </a:rPr>
              <a:t>CLIENTS</a:t>
            </a:r>
            <a:endParaRPr lang="en-US" sz="4400" dirty="0">
              <a:solidFill>
                <a:srgbClr val="FFFFFF"/>
              </a:solidFill>
              <a:latin typeface="Algerian" pitchFamily="82" charset="0"/>
              <a:ea typeface="+mn-ea"/>
              <a:cs typeface="+mn-cs"/>
            </a:endParaRPr>
          </a:p>
        </p:txBody>
      </p:sp>
      <p:sp>
        <p:nvSpPr>
          <p:cNvPr id="3" name="Content Placeholder 2"/>
          <p:cNvSpPr>
            <a:spLocks noGrp="1"/>
          </p:cNvSpPr>
          <p:nvPr>
            <p:ph idx="1"/>
          </p:nvPr>
        </p:nvSpPr>
        <p:spPr/>
        <p:txBody>
          <a:bodyPr>
            <a:normAutofit/>
          </a:bodyPr>
          <a:lstStyle/>
          <a:p>
            <a:pPr>
              <a:buNone/>
            </a:pPr>
            <a:r>
              <a:rPr lang="en-US" sz="1600" b="1" dirty="0" smtClean="0">
                <a:solidFill>
                  <a:schemeClr val="accent6"/>
                </a:solidFill>
                <a:latin typeface="Garamond" pitchFamily="18" charset="0"/>
              </a:rPr>
              <a:t>		    </a:t>
            </a:r>
            <a:r>
              <a:rPr lang="en-US" sz="2000" b="1" u="sng" dirty="0" smtClean="0">
                <a:solidFill>
                  <a:schemeClr val="accent6"/>
                </a:solidFill>
                <a:latin typeface="Garamond" pitchFamily="18" charset="0"/>
              </a:rPr>
              <a:t>SEGMENTS WE CATER (EXPORT / DOMESTIC)</a:t>
            </a:r>
            <a:endParaRPr lang="en-US" sz="1600" b="1" u="sng" dirty="0" smtClean="0">
              <a:solidFill>
                <a:schemeClr val="accent6"/>
              </a:solidFill>
              <a:latin typeface="Garamond" pitchFamily="18" charset="0"/>
            </a:endParaRPr>
          </a:p>
          <a:p>
            <a:pPr>
              <a:buNone/>
            </a:pPr>
            <a:endParaRPr lang="en-US" sz="1600" b="1" u="sng" dirty="0" smtClean="0">
              <a:solidFill>
                <a:schemeClr val="accent6"/>
              </a:solidFill>
              <a:latin typeface="Garamond" pitchFamily="18" charset="0"/>
            </a:endParaRPr>
          </a:p>
          <a:p>
            <a:pPr hangingPunct="0"/>
            <a:r>
              <a:rPr lang="en-US" sz="1600" b="1" u="sng" dirty="0" smtClean="0">
                <a:solidFill>
                  <a:schemeClr val="accent6"/>
                </a:solidFill>
                <a:latin typeface="Garamond" pitchFamily="18" charset="0"/>
              </a:rPr>
              <a:t>GAS AND PETROLEUM</a:t>
            </a:r>
            <a:r>
              <a:rPr lang="en-US" sz="1600" b="1" dirty="0" smtClean="0">
                <a:solidFill>
                  <a:schemeClr val="accent6"/>
                </a:solidFill>
                <a:latin typeface="Garamond" pitchFamily="18" charset="0"/>
              </a:rPr>
              <a:t>  : </a:t>
            </a:r>
            <a:r>
              <a:rPr lang="en-US" sz="1800" dirty="0" smtClean="0">
                <a:latin typeface="Garamond" pitchFamily="18" charset="0"/>
              </a:rPr>
              <a:t>Shell, Exxon, GE, BP, IOCL, ONGC, ARAMCO. 			    ONGC, GAIL, HPCL, BPCL, Reliance.</a:t>
            </a:r>
          </a:p>
          <a:p>
            <a:pPr hangingPunct="0"/>
            <a:endParaRPr lang="en-US" sz="1800" dirty="0" smtClean="0">
              <a:latin typeface="Garamond" pitchFamily="18" charset="0"/>
            </a:endParaRPr>
          </a:p>
          <a:p>
            <a:pPr hangingPunct="0"/>
            <a:r>
              <a:rPr lang="en-US" sz="1600" b="1" u="sng" dirty="0" smtClean="0">
                <a:solidFill>
                  <a:schemeClr val="accent6"/>
                </a:solidFill>
                <a:latin typeface="Garamond" pitchFamily="18" charset="0"/>
              </a:rPr>
              <a:t>FERTILIZER SECTOR</a:t>
            </a:r>
            <a:r>
              <a:rPr lang="en-US" sz="1600" b="1" dirty="0" smtClean="0">
                <a:solidFill>
                  <a:schemeClr val="accent6"/>
                </a:solidFill>
                <a:latin typeface="Garamond" pitchFamily="18" charset="0"/>
              </a:rPr>
              <a:t>  :    </a:t>
            </a:r>
            <a:r>
              <a:rPr lang="en-US" sz="1800" dirty="0" smtClean="0">
                <a:latin typeface="Garamond" pitchFamily="18" charset="0"/>
              </a:rPr>
              <a:t>Qatar Fertilizers, Oman Fertilizers, National fertilizers,</a:t>
            </a:r>
          </a:p>
          <a:p>
            <a:pPr hangingPunct="0">
              <a:buNone/>
            </a:pPr>
            <a:r>
              <a:rPr lang="en-US" sz="1800" dirty="0" smtClean="0">
                <a:latin typeface="Garamond" pitchFamily="18" charset="0"/>
              </a:rPr>
              <a:t>	 			    KRIBHCO, CHAMBAL-India.</a:t>
            </a:r>
          </a:p>
          <a:p>
            <a:pPr hangingPunct="0"/>
            <a:endParaRPr lang="en-US" sz="1800" b="1" u="sng" dirty="0" smtClean="0">
              <a:solidFill>
                <a:schemeClr val="accent6"/>
              </a:solidFill>
              <a:latin typeface="Garamond" pitchFamily="18" charset="0"/>
            </a:endParaRPr>
          </a:p>
          <a:p>
            <a:pPr hangingPunct="0"/>
            <a:r>
              <a:rPr lang="en-US" sz="1600" b="1" u="sng" dirty="0" smtClean="0">
                <a:solidFill>
                  <a:schemeClr val="accent6"/>
                </a:solidFill>
                <a:latin typeface="Garamond" pitchFamily="18" charset="0"/>
              </a:rPr>
              <a:t>AUTOMOBILE SECTOR</a:t>
            </a:r>
            <a:r>
              <a:rPr lang="en-US" sz="1600" b="1" dirty="0" smtClean="0">
                <a:solidFill>
                  <a:schemeClr val="accent6"/>
                </a:solidFill>
                <a:latin typeface="Garamond" pitchFamily="18" charset="0"/>
              </a:rPr>
              <a:t> :   </a:t>
            </a:r>
            <a:r>
              <a:rPr lang="en-US" sz="1800" dirty="0" smtClean="0">
                <a:latin typeface="Garamond" pitchFamily="18" charset="0"/>
              </a:rPr>
              <a:t>Toyota, Hyundai, Honda, Caterpillar, Ford, TATA, </a:t>
            </a:r>
          </a:p>
          <a:p>
            <a:pPr hangingPunct="0">
              <a:buNone/>
            </a:pPr>
            <a:r>
              <a:rPr lang="en-US" sz="1800" dirty="0" smtClean="0">
                <a:latin typeface="Garamond" pitchFamily="18" charset="0"/>
              </a:rPr>
              <a:t>			                     Mahindra, JCB, BAJAJ.</a:t>
            </a:r>
          </a:p>
          <a:p>
            <a:pPr hangingPunct="0">
              <a:buNone/>
            </a:pPr>
            <a:endParaRPr lang="en-US" sz="1800" b="1" u="sng" dirty="0" smtClean="0">
              <a:solidFill>
                <a:schemeClr val="accent6"/>
              </a:solidFill>
              <a:latin typeface="Garamond" pitchFamily="18" charset="0"/>
            </a:endParaRPr>
          </a:p>
          <a:p>
            <a:pPr hangingPunct="0">
              <a:buFont typeface="Wingdings" pitchFamily="2" charset="2"/>
              <a:buChar char="§"/>
            </a:pPr>
            <a:r>
              <a:rPr lang="en-US" sz="1600" b="1" u="sng" dirty="0" smtClean="0">
                <a:solidFill>
                  <a:schemeClr val="accent6"/>
                </a:solidFill>
                <a:latin typeface="Garamond" pitchFamily="18" charset="0"/>
              </a:rPr>
              <a:t>CEMENT SECTOR</a:t>
            </a:r>
            <a:r>
              <a:rPr lang="en-US" sz="1600" b="1" dirty="0" smtClean="0">
                <a:solidFill>
                  <a:schemeClr val="accent6"/>
                </a:solidFill>
                <a:latin typeface="Garamond" pitchFamily="18" charset="0"/>
              </a:rPr>
              <a:t>  : 	  </a:t>
            </a:r>
            <a:r>
              <a:rPr lang="en-US" sz="1800" dirty="0" smtClean="0">
                <a:latin typeface="Garamond" pitchFamily="18" charset="0"/>
              </a:rPr>
              <a:t>   Oman Cement, ULTRATECH, </a:t>
            </a:r>
            <a:r>
              <a:rPr lang="en-US" sz="1800" dirty="0" err="1" smtClean="0">
                <a:latin typeface="Garamond" pitchFamily="18" charset="0"/>
              </a:rPr>
              <a:t>Ambuja</a:t>
            </a:r>
            <a:r>
              <a:rPr lang="en-US" sz="1800" dirty="0" smtClean="0">
                <a:latin typeface="Garamond" pitchFamily="18" charset="0"/>
              </a:rPr>
              <a:t> Cement, ACC.</a:t>
            </a:r>
          </a:p>
          <a:p>
            <a:pPr hangingPunct="0">
              <a:buFont typeface="Wingdings" pitchFamily="2" charset="2"/>
              <a:buChar char="§"/>
            </a:pPr>
            <a:endParaRPr lang="en-US" sz="1800" dirty="0" smtClean="0">
              <a:latin typeface="Garamond" pitchFamily="18" charset="0"/>
            </a:endParaRPr>
          </a:p>
          <a:p>
            <a:pPr hangingPunct="0">
              <a:buFont typeface="Wingdings" pitchFamily="2" charset="2"/>
              <a:buChar char="§"/>
            </a:pPr>
            <a:r>
              <a:rPr lang="en-US" sz="1600" b="1" u="sng" dirty="0" smtClean="0">
                <a:solidFill>
                  <a:schemeClr val="accent6"/>
                </a:solidFill>
                <a:latin typeface="Garamond" pitchFamily="18" charset="0"/>
              </a:rPr>
              <a:t>STEEL &amp; AL. SECTOR</a:t>
            </a:r>
            <a:r>
              <a:rPr lang="en-US" sz="1600" b="1" dirty="0" smtClean="0">
                <a:solidFill>
                  <a:schemeClr val="accent6"/>
                </a:solidFill>
                <a:latin typeface="Garamond" pitchFamily="18" charset="0"/>
              </a:rPr>
              <a:t> :      </a:t>
            </a:r>
            <a:r>
              <a:rPr lang="en-US" sz="1800" dirty="0" smtClean="0">
                <a:latin typeface="Garamond" pitchFamily="18" charset="0"/>
              </a:rPr>
              <a:t> </a:t>
            </a:r>
            <a:r>
              <a:rPr lang="en-US" sz="1800" dirty="0" err="1" smtClean="0">
                <a:latin typeface="Garamond" pitchFamily="18" charset="0"/>
              </a:rPr>
              <a:t>Jindal</a:t>
            </a:r>
            <a:r>
              <a:rPr lang="en-US" sz="1800" dirty="0" smtClean="0">
                <a:latin typeface="Garamond" pitchFamily="18" charset="0"/>
              </a:rPr>
              <a:t> Steel, </a:t>
            </a:r>
            <a:r>
              <a:rPr lang="en-US" sz="1800" dirty="0" err="1" smtClean="0">
                <a:latin typeface="Garamond" pitchFamily="18" charset="0"/>
              </a:rPr>
              <a:t>Essar</a:t>
            </a:r>
            <a:r>
              <a:rPr lang="en-US" sz="1800" dirty="0" smtClean="0">
                <a:latin typeface="Garamond" pitchFamily="18" charset="0"/>
              </a:rPr>
              <a:t>, Oman Aluminum, </a:t>
            </a:r>
            <a:r>
              <a:rPr lang="en-US" sz="1800" dirty="0" err="1" smtClean="0">
                <a:latin typeface="Garamond" pitchFamily="18" charset="0"/>
              </a:rPr>
              <a:t>Qatalum</a:t>
            </a:r>
            <a:r>
              <a:rPr lang="en-US" sz="1800" dirty="0" smtClean="0">
                <a:latin typeface="Garamond" pitchFamily="18" charset="0"/>
              </a:rPr>
              <a:t>, SAIL.</a:t>
            </a:r>
          </a:p>
          <a:p>
            <a:pPr hangingPunct="0">
              <a:buFont typeface="Wingdings" pitchFamily="2" charset="2"/>
              <a:buChar char="§"/>
            </a:pPr>
            <a:endParaRPr lang="en-US" sz="1800" dirty="0" smtClean="0">
              <a:latin typeface="Garamond" pitchFamily="18" charset="0"/>
            </a:endParaRPr>
          </a:p>
          <a:p>
            <a:pPr hangingPunct="0">
              <a:buFont typeface="Wingdings" pitchFamily="2" charset="2"/>
              <a:buChar char="§"/>
            </a:pPr>
            <a:r>
              <a:rPr lang="en-US" sz="1600" b="1" u="sng" dirty="0" smtClean="0">
                <a:solidFill>
                  <a:schemeClr val="accent6"/>
                </a:solidFill>
                <a:latin typeface="Garamond" pitchFamily="18" charset="0"/>
              </a:rPr>
              <a:t>HEAVY ENGINEERING</a:t>
            </a:r>
            <a:r>
              <a:rPr lang="en-US" sz="1600" b="1" dirty="0" smtClean="0">
                <a:solidFill>
                  <a:schemeClr val="accent6"/>
                </a:solidFill>
                <a:latin typeface="Garamond" pitchFamily="18" charset="0"/>
              </a:rPr>
              <a:t>  :  </a:t>
            </a:r>
            <a:r>
              <a:rPr lang="en-US" sz="1800" dirty="0" smtClean="0">
                <a:latin typeface="Garamond" pitchFamily="18" charset="0"/>
              </a:rPr>
              <a:t>BHEL, BEML, L&amp;T, ELECON</a:t>
            </a:r>
          </a:p>
          <a:p>
            <a:pPr hangingPunct="0"/>
            <a:endParaRPr lang="en-US" sz="1600" b="1" u="sng" dirty="0" smtClean="0">
              <a:solidFill>
                <a:schemeClr val="accent6"/>
              </a:solidFill>
              <a:latin typeface="Garamond" pitchFamily="18" charset="0"/>
            </a:endParaRPr>
          </a:p>
          <a:p>
            <a:pPr hangingPunct="0"/>
            <a:endParaRPr lang="en-US" sz="1600" b="1" u="sng" dirty="0" smtClean="0">
              <a:solidFill>
                <a:schemeClr val="accent6"/>
              </a:solidFill>
              <a:latin typeface="Garamond" pitchFamily="18" charset="0"/>
            </a:endParaRPr>
          </a:p>
          <a:p>
            <a:pPr hangingPunct="0"/>
            <a:endParaRPr lang="en-US" sz="1600" b="1" u="sng" dirty="0" smtClean="0">
              <a:solidFill>
                <a:schemeClr val="accent6"/>
              </a:solidFill>
              <a:latin typeface="Garamond" pitchFamily="18" charset="0"/>
            </a:endParaRPr>
          </a:p>
          <a:p>
            <a:pPr>
              <a:buNone/>
            </a:pPr>
            <a:endParaRPr lang="en-US" sz="1600" b="1" dirty="0" smtClean="0">
              <a:solidFill>
                <a:schemeClr val="accent6"/>
              </a:solidFill>
              <a:latin typeface="Garamond"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solidFill>
                  <a:srgbClr val="FFFFFF"/>
                </a:solidFill>
                <a:latin typeface="Algerian" pitchFamily="82" charset="0"/>
                <a:ea typeface="+mn-ea"/>
                <a:cs typeface="+mn-cs"/>
              </a:rPr>
              <a:t>                   Products  We  Can  Offer  </a:t>
            </a:r>
          </a:p>
        </p:txBody>
      </p:sp>
      <p:sp>
        <p:nvSpPr>
          <p:cNvPr id="3" name="Content Placeholder 2"/>
          <p:cNvSpPr>
            <a:spLocks noGrp="1"/>
          </p:cNvSpPr>
          <p:nvPr>
            <p:ph idx="1"/>
          </p:nvPr>
        </p:nvSpPr>
        <p:spPr>
          <a:xfrm>
            <a:off x="457200" y="2590800"/>
            <a:ext cx="4038600" cy="4625609"/>
          </a:xfrm>
        </p:spPr>
        <p:txBody>
          <a:bodyPr/>
          <a:lstStyle/>
          <a:p>
            <a:r>
              <a:rPr lang="en-US" sz="3600" dirty="0" smtClean="0">
                <a:latin typeface="Aldhabi" pitchFamily="2" charset="-78"/>
                <a:cs typeface="Aldhabi" pitchFamily="2" charset="-78"/>
              </a:rPr>
              <a:t>Impact Socket</a:t>
            </a:r>
          </a:p>
          <a:p>
            <a:r>
              <a:rPr lang="en-US" sz="3600" dirty="0" smtClean="0">
                <a:latin typeface="Aldhabi" pitchFamily="2" charset="-78"/>
                <a:cs typeface="Aldhabi" pitchFamily="2" charset="-78"/>
              </a:rPr>
              <a:t>Hex Bit Sockets</a:t>
            </a:r>
          </a:p>
          <a:p>
            <a:r>
              <a:rPr lang="en-US" sz="3600" dirty="0" smtClean="0">
                <a:latin typeface="Aldhabi" pitchFamily="2" charset="-78"/>
                <a:cs typeface="Aldhabi" pitchFamily="2" charset="-78"/>
              </a:rPr>
              <a:t>Slugging Wrench</a:t>
            </a:r>
          </a:p>
          <a:p>
            <a:r>
              <a:rPr lang="en-US" sz="3600" dirty="0" smtClean="0">
                <a:latin typeface="Aldhabi" pitchFamily="2" charset="-78"/>
                <a:cs typeface="Aldhabi" pitchFamily="2" charset="-78"/>
              </a:rPr>
              <a:t>Square Drive Adapter</a:t>
            </a:r>
          </a:p>
          <a:p>
            <a:pPr lvl="0"/>
            <a:r>
              <a:rPr lang="en-US" sz="3600" dirty="0" smtClean="0">
                <a:latin typeface="Aldhabi" pitchFamily="2" charset="-78"/>
                <a:cs typeface="Aldhabi" pitchFamily="2" charset="-78"/>
              </a:rPr>
              <a:t>Manual Torque Wrench</a:t>
            </a:r>
          </a:p>
          <a:p>
            <a:pPr lvl="0"/>
            <a:r>
              <a:rPr lang="en-US" sz="3600" dirty="0" smtClean="0">
                <a:latin typeface="Aldhabi" pitchFamily="2" charset="-78"/>
                <a:cs typeface="Aldhabi" pitchFamily="2" charset="-78"/>
              </a:rPr>
              <a:t>Customized Mechanical Parts.</a:t>
            </a:r>
          </a:p>
          <a:p>
            <a:endParaRPr lang="en-US" sz="3600" dirty="0" smtClean="0">
              <a:latin typeface="Aldhabi" pitchFamily="2" charset="-78"/>
              <a:cs typeface="Aldhabi" pitchFamily="2" charset="-78"/>
            </a:endParaRPr>
          </a:p>
          <a:p>
            <a:endParaRPr lang="en-US" dirty="0" smtClean="0"/>
          </a:p>
          <a:p>
            <a:endParaRPr lang="en-US" dirty="0" smtClean="0"/>
          </a:p>
          <a:p>
            <a:pPr>
              <a:buNone/>
            </a:pPr>
            <a:endParaRPr lang="en-US" dirty="0" smtClean="0"/>
          </a:p>
          <a:p>
            <a:pPr>
              <a:buNone/>
            </a:pPr>
            <a:endParaRPr lang="en-US" dirty="0"/>
          </a:p>
        </p:txBody>
      </p:sp>
      <p:sp>
        <p:nvSpPr>
          <p:cNvPr id="4" name="Content Placeholder 2"/>
          <p:cNvSpPr txBox="1">
            <a:spLocks/>
          </p:cNvSpPr>
          <p:nvPr/>
        </p:nvSpPr>
        <p:spPr>
          <a:xfrm>
            <a:off x="4267200" y="2667000"/>
            <a:ext cx="4038600" cy="4625609"/>
          </a:xfrm>
          <a:prstGeom prst="rect">
            <a:avLst/>
          </a:prstGeom>
        </p:spPr>
        <p:txBody>
          <a:bodyPr vert="horz" lIns="54864" tIns="91440" rtlCol="0">
            <a:normAutofit/>
          </a:bodyPr>
          <a:lstStyle/>
          <a:p>
            <a:pPr marL="438912" marR="0" lvl="0" indent="-320040" algn="l" defTabSz="914400" rtl="0" eaLnBrk="1" fontAlgn="auto" latinLnBrk="0" hangingPunct="1">
              <a:lnSpc>
                <a:spcPct val="100000"/>
              </a:lnSpc>
              <a:spcBef>
                <a:spcPts val="0"/>
              </a:spcBef>
              <a:spcAft>
                <a:spcPts val="0"/>
              </a:spcAft>
              <a:buClr>
                <a:schemeClr val="accent1"/>
              </a:buClr>
              <a:buSzPct val="80000"/>
              <a:buFont typeface="Wingdings 2"/>
              <a:buChar char=""/>
              <a:tabLst/>
              <a:defRPr/>
            </a:pPr>
            <a:r>
              <a:rPr lang="en-US" sz="3600" dirty="0" smtClean="0">
                <a:latin typeface="Aldhabi" pitchFamily="2" charset="-78"/>
                <a:cs typeface="Aldhabi" pitchFamily="2" charset="-78"/>
              </a:rPr>
              <a:t>Torque Multipliers</a:t>
            </a:r>
            <a:endParaRPr kumimoji="0" lang="en-US" sz="3600" b="0" i="0" u="none" strike="noStrike" kern="1200" cap="none" spc="0" normalizeH="0" baseline="0" noProof="0" dirty="0" smtClean="0">
              <a:ln>
                <a:noFill/>
              </a:ln>
              <a:solidFill>
                <a:schemeClr val="tx1"/>
              </a:solidFill>
              <a:effectLst/>
              <a:uLnTx/>
              <a:uFillTx/>
              <a:latin typeface="Aldhabi" pitchFamily="2" charset="-78"/>
              <a:cs typeface="Aldhabi" pitchFamily="2" charset="-78"/>
            </a:endParaRPr>
          </a:p>
          <a:p>
            <a:pPr marL="438912" marR="0" lvl="0" indent="-320040" algn="l" defTabSz="914400" rtl="0" eaLnBrk="1" fontAlgn="auto" latinLnBrk="0" hangingPunct="1">
              <a:lnSpc>
                <a:spcPct val="100000"/>
              </a:lnSpc>
              <a:spcBef>
                <a:spcPts val="0"/>
              </a:spcBef>
              <a:spcAft>
                <a:spcPts val="0"/>
              </a:spcAft>
              <a:buClr>
                <a:schemeClr val="accent1"/>
              </a:buClr>
              <a:buSzPct val="80000"/>
              <a:buFont typeface="Wingdings 2"/>
              <a:buChar char=""/>
              <a:tabLst/>
              <a:defRPr/>
            </a:pPr>
            <a:r>
              <a:rPr lang="en-US" sz="3600" dirty="0" smtClean="0">
                <a:latin typeface="Aldhabi" pitchFamily="2" charset="-78"/>
                <a:cs typeface="Aldhabi" pitchFamily="2" charset="-78"/>
              </a:rPr>
              <a:t>Hex Reducers / </a:t>
            </a:r>
            <a:r>
              <a:rPr kumimoji="0" lang="en-US" sz="3600" b="0" i="0" u="none" strike="noStrike" kern="1200" cap="none" spc="0" normalizeH="0" baseline="0" noProof="0" dirty="0" smtClean="0">
                <a:ln>
                  <a:noFill/>
                </a:ln>
                <a:solidFill>
                  <a:schemeClr val="tx1"/>
                </a:solidFill>
                <a:effectLst/>
                <a:uLnTx/>
                <a:uFillTx/>
                <a:latin typeface="Aldhabi" pitchFamily="2" charset="-78"/>
                <a:cs typeface="Aldhabi" pitchFamily="2" charset="-78"/>
              </a:rPr>
              <a:t>Insert</a:t>
            </a:r>
            <a:r>
              <a:rPr kumimoji="0" lang="en-US" sz="3600" b="0" i="0" u="none" strike="noStrike" kern="1200" cap="none" spc="0" normalizeH="0" noProof="0" dirty="0" smtClean="0">
                <a:ln>
                  <a:noFill/>
                </a:ln>
                <a:solidFill>
                  <a:schemeClr val="tx1"/>
                </a:solidFill>
                <a:effectLst/>
                <a:uLnTx/>
                <a:uFillTx/>
                <a:latin typeface="Aldhabi" pitchFamily="2" charset="-78"/>
                <a:cs typeface="Aldhabi" pitchFamily="2" charset="-78"/>
              </a:rPr>
              <a:t> Socket</a:t>
            </a:r>
            <a:endParaRPr lang="en-US" sz="3600" dirty="0" smtClean="0">
              <a:latin typeface="Aldhabi" pitchFamily="2" charset="-78"/>
              <a:cs typeface="Aldhabi" pitchFamily="2" charset="-78"/>
            </a:endParaRPr>
          </a:p>
          <a:p>
            <a:pPr marL="438912" lvl="0" indent="-320040">
              <a:buClr>
                <a:schemeClr val="accent1"/>
              </a:buClr>
              <a:buSzPct val="80000"/>
              <a:buFont typeface="Wingdings 2"/>
              <a:buChar char=""/>
              <a:defRPr/>
            </a:pPr>
            <a:r>
              <a:rPr lang="en-US" sz="3600" dirty="0" smtClean="0">
                <a:latin typeface="Aldhabi" pitchFamily="2" charset="-78"/>
                <a:cs typeface="Aldhabi" pitchFamily="2" charset="-78"/>
              </a:rPr>
              <a:t>Bolt </a:t>
            </a:r>
            <a:r>
              <a:rPr lang="en-US" sz="3600" dirty="0" err="1" smtClean="0">
                <a:latin typeface="Aldhabi" pitchFamily="2" charset="-78"/>
                <a:cs typeface="Aldhabi" pitchFamily="2" charset="-78"/>
              </a:rPr>
              <a:t>Tensioner</a:t>
            </a:r>
            <a:r>
              <a:rPr lang="en-US" sz="3600" dirty="0" smtClean="0">
                <a:latin typeface="Aldhabi" pitchFamily="2" charset="-78"/>
                <a:cs typeface="Aldhabi" pitchFamily="2" charset="-78"/>
              </a:rPr>
              <a:t> Adapter Kit</a:t>
            </a:r>
          </a:p>
          <a:p>
            <a:pPr marL="438912" lvl="0" indent="-320040">
              <a:buClr>
                <a:schemeClr val="accent1"/>
              </a:buClr>
              <a:buSzPct val="80000"/>
              <a:defRPr/>
            </a:pPr>
            <a:r>
              <a:rPr lang="en-US" sz="3600" dirty="0" smtClean="0">
                <a:latin typeface="Aldhabi" pitchFamily="2" charset="-78"/>
                <a:cs typeface="Aldhabi" pitchFamily="2" charset="-78"/>
              </a:rPr>
              <a:t>	A) Nut Rotating Socket</a:t>
            </a:r>
          </a:p>
          <a:p>
            <a:pPr marL="438912" lvl="0" indent="-320040">
              <a:buClr>
                <a:schemeClr val="accent1"/>
              </a:buClr>
              <a:buSzPct val="80000"/>
              <a:defRPr/>
            </a:pPr>
            <a:r>
              <a:rPr lang="en-US" sz="3600" dirty="0" smtClean="0">
                <a:latin typeface="Aldhabi" pitchFamily="2" charset="-78"/>
                <a:cs typeface="Aldhabi" pitchFamily="2" charset="-78"/>
              </a:rPr>
              <a:t>	B) Bridge</a:t>
            </a:r>
          </a:p>
          <a:p>
            <a:pPr marL="438912" lvl="0" indent="-320040">
              <a:buClr>
                <a:schemeClr val="accent1"/>
              </a:buClr>
              <a:buSzPct val="80000"/>
              <a:defRPr/>
            </a:pPr>
            <a:r>
              <a:rPr lang="en-US" sz="3600" dirty="0" smtClean="0">
                <a:latin typeface="Aldhabi" pitchFamily="2" charset="-78"/>
                <a:cs typeface="Aldhabi" pitchFamily="2" charset="-78"/>
              </a:rPr>
              <a:t>	c) Puller</a:t>
            </a:r>
          </a:p>
          <a:p>
            <a:pPr marL="438912" marR="0" lvl="0" indent="-320040" algn="l" defTabSz="914400" rtl="0" eaLnBrk="1" fontAlgn="auto" latinLnBrk="0" hangingPunct="1">
              <a:lnSpc>
                <a:spcPct val="100000"/>
              </a:lnSpc>
              <a:spcBef>
                <a:spcPts val="0"/>
              </a:spcBef>
              <a:spcAft>
                <a:spcPts val="0"/>
              </a:spcAft>
              <a:buClr>
                <a:schemeClr val="accent1"/>
              </a:buClr>
              <a:buSzPct val="80000"/>
              <a:tabLst/>
              <a:defRPr/>
            </a:pPr>
            <a:endParaRPr lang="en-US" sz="3200" baseline="0" dirty="0" smtClean="0"/>
          </a:p>
          <a:p>
            <a:pPr marL="438912" marR="0" lvl="0" indent="-320040" algn="l" defTabSz="914400" rtl="0" eaLnBrk="1" fontAlgn="auto" latinLnBrk="0" hangingPunct="1">
              <a:lnSpc>
                <a:spcPct val="100000"/>
              </a:lnSpc>
              <a:spcBef>
                <a:spcPts val="0"/>
              </a:spcBef>
              <a:spcAft>
                <a:spcPts val="0"/>
              </a:spcAft>
              <a:buClr>
                <a:schemeClr val="accent1"/>
              </a:buClr>
              <a:buSzPct val="80000"/>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438912" marR="0" lvl="0" indent="-320040" algn="l" defTabSz="914400" rtl="0" eaLnBrk="1" fontAlgn="auto" latinLnBrk="0" hangingPunct="1">
              <a:lnSpc>
                <a:spcPct val="100000"/>
              </a:lnSpc>
              <a:spcBef>
                <a:spcPts val="0"/>
              </a:spcBef>
              <a:spcAft>
                <a:spcPts val="0"/>
              </a:spcAft>
              <a:buClr>
                <a:schemeClr val="accent1"/>
              </a:buClr>
              <a:buSzPct val="80000"/>
              <a:buFont typeface="Wingdings 2"/>
              <a:buNone/>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438912" marR="0" lvl="0" indent="-320040" algn="l" defTabSz="914400" rtl="0" eaLnBrk="1" fontAlgn="auto" latinLnBrk="0" hangingPunct="1">
              <a:lnSpc>
                <a:spcPct val="100000"/>
              </a:lnSpc>
              <a:spcBef>
                <a:spcPts val="0"/>
              </a:spcBef>
              <a:spcAft>
                <a:spcPts val="0"/>
              </a:spcAft>
              <a:buClr>
                <a:schemeClr val="accent1"/>
              </a:buClr>
              <a:buSzPct val="80000"/>
              <a:buFont typeface="Wingdings 2"/>
              <a:buNone/>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Rectangle 5"/>
          <p:cNvSpPr/>
          <p:nvPr/>
        </p:nvSpPr>
        <p:spPr>
          <a:xfrm>
            <a:off x="2667000" y="1600200"/>
            <a:ext cx="3276600" cy="400110"/>
          </a:xfrm>
          <a:prstGeom prst="rect">
            <a:avLst/>
          </a:prstGeom>
        </p:spPr>
        <p:txBody>
          <a:bodyPr wrap="square">
            <a:spAutoFit/>
          </a:bodyPr>
          <a:lstStyle/>
          <a:p>
            <a:r>
              <a:rPr lang="en-US" sz="2000" b="1" u="sng" dirty="0" smtClean="0">
                <a:solidFill>
                  <a:schemeClr val="accent6"/>
                </a:solidFill>
                <a:latin typeface="Garamond" pitchFamily="18" charset="0"/>
              </a:rPr>
              <a:t>PRODUCT PORTFOLIO </a:t>
            </a:r>
            <a:endParaRPr lang="en-US" sz="2000" dirty="0"/>
          </a:p>
        </p:txBody>
      </p:sp>
      <p:sp>
        <p:nvSpPr>
          <p:cNvPr id="7" name="TextBox 6"/>
          <p:cNvSpPr txBox="1"/>
          <p:nvPr/>
        </p:nvSpPr>
        <p:spPr>
          <a:xfrm>
            <a:off x="0" y="1905000"/>
            <a:ext cx="8991600" cy="553998"/>
          </a:xfrm>
          <a:prstGeom prst="rect">
            <a:avLst/>
          </a:prstGeom>
          <a:noFill/>
        </p:spPr>
        <p:txBody>
          <a:bodyPr wrap="square" rtlCol="0">
            <a:spAutoFit/>
          </a:bodyPr>
          <a:lstStyle/>
          <a:p>
            <a:r>
              <a:rPr lang="en-US" sz="3000" smtClean="0">
                <a:latin typeface="Aldhabi" pitchFamily="2" charset="-78"/>
                <a:cs typeface="Aldhabi" pitchFamily="2" charset="-78"/>
              </a:rPr>
              <a:t>        </a:t>
            </a:r>
            <a:r>
              <a:rPr lang="en-US" sz="3000" dirty="0" smtClean="0">
                <a:latin typeface="Aldhabi" pitchFamily="2" charset="-78"/>
                <a:cs typeface="Aldhabi" pitchFamily="2" charset="-78"/>
              </a:rPr>
              <a:t>Products that Torcstar can add to Portfolio in General Tooling are as below :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FFFFFF"/>
                </a:solidFill>
                <a:latin typeface="Algerian" pitchFamily="82" charset="0"/>
                <a:ea typeface="+mn-ea"/>
                <a:cs typeface="+mn-cs"/>
              </a:rPr>
              <a:t>    </a:t>
            </a:r>
            <a:r>
              <a:rPr lang="en-US" sz="3200" dirty="0" smtClean="0">
                <a:solidFill>
                  <a:srgbClr val="FFFFFF"/>
                </a:solidFill>
                <a:latin typeface="Algerian" pitchFamily="82" charset="0"/>
                <a:ea typeface="+mn-ea"/>
                <a:cs typeface="+mn-cs"/>
              </a:rPr>
              <a:t>core   manufacturing  strength</a:t>
            </a:r>
            <a:endParaRPr lang="en-US" sz="3200" dirty="0">
              <a:solidFill>
                <a:srgbClr val="FFFFFF"/>
              </a:solidFill>
              <a:latin typeface="Algerian" pitchFamily="82" charset="0"/>
              <a:ea typeface="+mn-ea"/>
              <a:cs typeface="+mn-cs"/>
            </a:endParaRPr>
          </a:p>
        </p:txBody>
      </p:sp>
      <p:pic>
        <p:nvPicPr>
          <p:cNvPr id="4" name="Content Placeholder 3" descr="Impact Sockets.JPG"/>
          <p:cNvPicPr>
            <a:picLocks noGrp="1" noChangeAspect="1"/>
          </p:cNvPicPr>
          <p:nvPr>
            <p:ph idx="1"/>
          </p:nvPr>
        </p:nvPicPr>
        <p:blipFill>
          <a:blip r:embed="rId2" cstate="email"/>
          <a:stretch>
            <a:fillRect/>
          </a:stretch>
        </p:blipFill>
        <p:spPr>
          <a:xfrm>
            <a:off x="457200" y="1905000"/>
            <a:ext cx="3198838" cy="2133600"/>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pic>
        <p:nvPicPr>
          <p:cNvPr id="5" name="Content Placeholder 3" descr="Impact Sockets.JPG"/>
          <p:cNvPicPr>
            <a:picLocks noChangeAspect="1"/>
          </p:cNvPicPr>
          <p:nvPr/>
        </p:nvPicPr>
        <p:blipFill>
          <a:blip r:embed="rId3" cstate="email"/>
          <a:stretch>
            <a:fillRect/>
          </a:stretch>
        </p:blipFill>
        <p:spPr>
          <a:xfrm>
            <a:off x="5105400" y="1981200"/>
            <a:ext cx="3198838" cy="2056358"/>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pic>
        <p:nvPicPr>
          <p:cNvPr id="6" name="Content Placeholder 3" descr="Impact Sockets.JPG"/>
          <p:cNvPicPr>
            <a:picLocks noChangeAspect="1"/>
          </p:cNvPicPr>
          <p:nvPr/>
        </p:nvPicPr>
        <p:blipFill>
          <a:blip r:embed="rId4" cstate="email"/>
          <a:stretch>
            <a:fillRect/>
          </a:stretch>
        </p:blipFill>
        <p:spPr>
          <a:xfrm>
            <a:off x="457200" y="4572000"/>
            <a:ext cx="3198838" cy="2132558"/>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pic>
        <p:nvPicPr>
          <p:cNvPr id="7" name="Content Placeholder 3" descr="Impact Sockets.JPG"/>
          <p:cNvPicPr>
            <a:picLocks noChangeAspect="1"/>
          </p:cNvPicPr>
          <p:nvPr/>
        </p:nvPicPr>
        <p:blipFill>
          <a:blip r:embed="rId5" cstate="email"/>
          <a:stretch>
            <a:fillRect/>
          </a:stretch>
        </p:blipFill>
        <p:spPr>
          <a:xfrm>
            <a:off x="5181600" y="4572000"/>
            <a:ext cx="3124200" cy="2133600"/>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sp>
        <p:nvSpPr>
          <p:cNvPr id="8" name="TextBox 7"/>
          <p:cNvSpPr txBox="1"/>
          <p:nvPr/>
        </p:nvSpPr>
        <p:spPr>
          <a:xfrm>
            <a:off x="990600" y="1524000"/>
            <a:ext cx="2057400" cy="369332"/>
          </a:xfrm>
          <a:prstGeom prst="rect">
            <a:avLst/>
          </a:prstGeom>
          <a:noFill/>
        </p:spPr>
        <p:txBody>
          <a:bodyPr wrap="square" rtlCol="0">
            <a:spAutoFit/>
          </a:bodyPr>
          <a:lstStyle/>
          <a:p>
            <a:r>
              <a:rPr lang="en-US" dirty="0" smtClean="0">
                <a:latin typeface="Berlin Sans FB Demi" pitchFamily="34" charset="0"/>
              </a:rPr>
              <a:t>IMPACT SOCKET</a:t>
            </a:r>
            <a:endParaRPr lang="en-US" dirty="0">
              <a:latin typeface="Berlin Sans FB Demi" pitchFamily="34" charset="0"/>
            </a:endParaRPr>
          </a:p>
        </p:txBody>
      </p:sp>
      <p:sp>
        <p:nvSpPr>
          <p:cNvPr id="9" name="TextBox 8"/>
          <p:cNvSpPr txBox="1"/>
          <p:nvPr/>
        </p:nvSpPr>
        <p:spPr>
          <a:xfrm>
            <a:off x="838200" y="4114800"/>
            <a:ext cx="2438400" cy="369332"/>
          </a:xfrm>
          <a:prstGeom prst="rect">
            <a:avLst/>
          </a:prstGeom>
          <a:noFill/>
        </p:spPr>
        <p:txBody>
          <a:bodyPr wrap="square" rtlCol="0">
            <a:spAutoFit/>
          </a:bodyPr>
          <a:lstStyle/>
          <a:p>
            <a:r>
              <a:rPr lang="en-US" dirty="0" smtClean="0">
                <a:latin typeface="Berlin Sans FB Demi" pitchFamily="34" charset="0"/>
              </a:rPr>
              <a:t>SLUGGING WRENCH</a:t>
            </a:r>
            <a:endParaRPr lang="en-US" dirty="0">
              <a:latin typeface="Berlin Sans FB Demi" pitchFamily="34" charset="0"/>
            </a:endParaRPr>
          </a:p>
        </p:txBody>
      </p:sp>
      <p:sp>
        <p:nvSpPr>
          <p:cNvPr id="10" name="TextBox 9"/>
          <p:cNvSpPr txBox="1"/>
          <p:nvPr/>
        </p:nvSpPr>
        <p:spPr>
          <a:xfrm>
            <a:off x="5638800" y="1524000"/>
            <a:ext cx="2057400" cy="369332"/>
          </a:xfrm>
          <a:prstGeom prst="rect">
            <a:avLst/>
          </a:prstGeom>
          <a:noFill/>
        </p:spPr>
        <p:txBody>
          <a:bodyPr wrap="square" rtlCol="0">
            <a:spAutoFit/>
          </a:bodyPr>
          <a:lstStyle/>
          <a:p>
            <a:r>
              <a:rPr lang="en-US" dirty="0" smtClean="0">
                <a:latin typeface="Berlin Sans FB Demi" pitchFamily="34" charset="0"/>
              </a:rPr>
              <a:t>HEX BIT SOCKER</a:t>
            </a:r>
            <a:endParaRPr lang="en-US" dirty="0">
              <a:latin typeface="Berlin Sans FB Demi" pitchFamily="34" charset="0"/>
            </a:endParaRPr>
          </a:p>
        </p:txBody>
      </p:sp>
      <p:sp>
        <p:nvSpPr>
          <p:cNvPr id="11" name="TextBox 10"/>
          <p:cNvSpPr txBox="1"/>
          <p:nvPr/>
        </p:nvSpPr>
        <p:spPr>
          <a:xfrm>
            <a:off x="5638800" y="4114800"/>
            <a:ext cx="2362200" cy="369332"/>
          </a:xfrm>
          <a:prstGeom prst="rect">
            <a:avLst/>
          </a:prstGeom>
          <a:noFill/>
        </p:spPr>
        <p:txBody>
          <a:bodyPr wrap="square" rtlCol="0">
            <a:spAutoFit/>
          </a:bodyPr>
          <a:lstStyle/>
          <a:p>
            <a:r>
              <a:rPr lang="en-US" dirty="0" smtClean="0">
                <a:latin typeface="Berlin Sans FB Demi" pitchFamily="34" charset="0"/>
              </a:rPr>
              <a:t>SQUARE ADAPTER </a:t>
            </a:r>
            <a:endParaRPr lang="en-US" dirty="0">
              <a:latin typeface="Berlin Sans FB Demi"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FFFFFF"/>
                </a:solidFill>
                <a:latin typeface="Algerian" pitchFamily="82" charset="0"/>
                <a:ea typeface="+mn-ea"/>
                <a:cs typeface="+mn-cs"/>
              </a:rPr>
              <a:t>    </a:t>
            </a:r>
            <a:r>
              <a:rPr lang="en-US" sz="3200" dirty="0" smtClean="0">
                <a:solidFill>
                  <a:srgbClr val="FFFFFF"/>
                </a:solidFill>
                <a:latin typeface="Algerian" pitchFamily="82" charset="0"/>
                <a:ea typeface="+mn-ea"/>
                <a:cs typeface="+mn-cs"/>
              </a:rPr>
              <a:t>core   manufacturing  strength </a:t>
            </a:r>
            <a:endParaRPr lang="en-US" sz="3200" dirty="0">
              <a:solidFill>
                <a:srgbClr val="FFFFFF"/>
              </a:solidFill>
              <a:latin typeface="Algerian" pitchFamily="82" charset="0"/>
              <a:ea typeface="+mn-ea"/>
              <a:cs typeface="+mn-cs"/>
            </a:endParaRPr>
          </a:p>
        </p:txBody>
      </p:sp>
      <p:pic>
        <p:nvPicPr>
          <p:cNvPr id="4" name="Content Placeholder 3" descr="Impact Sockets.JPG"/>
          <p:cNvPicPr>
            <a:picLocks noGrp="1" noChangeAspect="1"/>
          </p:cNvPicPr>
          <p:nvPr>
            <p:ph idx="1"/>
          </p:nvPr>
        </p:nvPicPr>
        <p:blipFill>
          <a:blip r:embed="rId2" cstate="email"/>
          <a:stretch>
            <a:fillRect/>
          </a:stretch>
        </p:blipFill>
        <p:spPr>
          <a:xfrm>
            <a:off x="457200" y="1905000"/>
            <a:ext cx="3886200" cy="2185987"/>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pic>
        <p:nvPicPr>
          <p:cNvPr id="5" name="Content Placeholder 3" descr="Impact Sockets.JPG"/>
          <p:cNvPicPr>
            <a:picLocks noChangeAspect="1"/>
          </p:cNvPicPr>
          <p:nvPr/>
        </p:nvPicPr>
        <p:blipFill>
          <a:blip r:embed="rId3" cstate="email"/>
          <a:stretch>
            <a:fillRect/>
          </a:stretch>
        </p:blipFill>
        <p:spPr>
          <a:xfrm>
            <a:off x="5105400" y="1905000"/>
            <a:ext cx="3677358" cy="2209800"/>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pic>
        <p:nvPicPr>
          <p:cNvPr id="6" name="Content Placeholder 3" descr="Impact Sockets.JPG"/>
          <p:cNvPicPr>
            <a:picLocks noChangeAspect="1"/>
          </p:cNvPicPr>
          <p:nvPr/>
        </p:nvPicPr>
        <p:blipFill>
          <a:blip r:embed="rId4" cstate="email"/>
          <a:stretch>
            <a:fillRect/>
          </a:stretch>
        </p:blipFill>
        <p:spPr>
          <a:xfrm>
            <a:off x="609600" y="4495800"/>
            <a:ext cx="3657600" cy="2057399"/>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pic>
        <p:nvPicPr>
          <p:cNvPr id="7" name="Content Placeholder 3" descr="Impact Sockets.JPG"/>
          <p:cNvPicPr>
            <a:picLocks noChangeAspect="1"/>
          </p:cNvPicPr>
          <p:nvPr/>
        </p:nvPicPr>
        <p:blipFill>
          <a:blip r:embed="rId5" cstate="email"/>
          <a:stretch>
            <a:fillRect/>
          </a:stretch>
        </p:blipFill>
        <p:spPr>
          <a:xfrm>
            <a:off x="5181600" y="4495800"/>
            <a:ext cx="3594099" cy="2021681"/>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sp>
        <p:nvSpPr>
          <p:cNvPr id="8" name="TextBox 7"/>
          <p:cNvSpPr txBox="1"/>
          <p:nvPr/>
        </p:nvSpPr>
        <p:spPr>
          <a:xfrm>
            <a:off x="838200" y="1524000"/>
            <a:ext cx="2971800" cy="369332"/>
          </a:xfrm>
          <a:prstGeom prst="rect">
            <a:avLst/>
          </a:prstGeom>
          <a:noFill/>
        </p:spPr>
        <p:txBody>
          <a:bodyPr wrap="square" rtlCol="0">
            <a:spAutoFit/>
          </a:bodyPr>
          <a:lstStyle/>
          <a:p>
            <a:r>
              <a:rPr lang="en-US" dirty="0" smtClean="0">
                <a:latin typeface="Berlin Sans FB Demi" pitchFamily="34" charset="0"/>
              </a:rPr>
              <a:t>       TORQUE MULTIPLIER</a:t>
            </a:r>
            <a:endParaRPr lang="en-US" dirty="0">
              <a:latin typeface="Berlin Sans FB Demi" pitchFamily="34" charset="0"/>
            </a:endParaRPr>
          </a:p>
        </p:txBody>
      </p:sp>
      <p:sp>
        <p:nvSpPr>
          <p:cNvPr id="9" name="TextBox 8"/>
          <p:cNvSpPr txBox="1"/>
          <p:nvPr/>
        </p:nvSpPr>
        <p:spPr>
          <a:xfrm>
            <a:off x="838200" y="4114800"/>
            <a:ext cx="2667000" cy="369332"/>
          </a:xfrm>
          <a:prstGeom prst="rect">
            <a:avLst/>
          </a:prstGeom>
          <a:noFill/>
        </p:spPr>
        <p:txBody>
          <a:bodyPr wrap="square" rtlCol="0">
            <a:spAutoFit/>
          </a:bodyPr>
          <a:lstStyle/>
          <a:p>
            <a:r>
              <a:rPr lang="en-US" dirty="0" smtClean="0">
                <a:latin typeface="Berlin Sans FB Demi" pitchFamily="34" charset="0"/>
              </a:rPr>
              <a:t>              HEX  REDUCER</a:t>
            </a:r>
            <a:endParaRPr lang="en-US" dirty="0">
              <a:latin typeface="Berlin Sans FB Demi" pitchFamily="34" charset="0"/>
            </a:endParaRPr>
          </a:p>
        </p:txBody>
      </p:sp>
      <p:sp>
        <p:nvSpPr>
          <p:cNvPr id="10" name="TextBox 9"/>
          <p:cNvSpPr txBox="1"/>
          <p:nvPr/>
        </p:nvSpPr>
        <p:spPr>
          <a:xfrm>
            <a:off x="5410200" y="1524000"/>
            <a:ext cx="3276600" cy="369332"/>
          </a:xfrm>
          <a:prstGeom prst="rect">
            <a:avLst/>
          </a:prstGeom>
          <a:noFill/>
        </p:spPr>
        <p:txBody>
          <a:bodyPr wrap="square" rtlCol="0">
            <a:spAutoFit/>
          </a:bodyPr>
          <a:lstStyle/>
          <a:p>
            <a:r>
              <a:rPr lang="en-US" dirty="0" smtClean="0">
                <a:latin typeface="Berlin Sans FB Demi" pitchFamily="34" charset="0"/>
              </a:rPr>
              <a:t> MANUAL TORQUE WRENCH</a:t>
            </a:r>
            <a:endParaRPr lang="en-US" dirty="0">
              <a:latin typeface="Berlin Sans FB Demi" pitchFamily="34" charset="0"/>
            </a:endParaRPr>
          </a:p>
        </p:txBody>
      </p:sp>
      <p:sp>
        <p:nvSpPr>
          <p:cNvPr id="11" name="TextBox 10"/>
          <p:cNvSpPr txBox="1"/>
          <p:nvPr/>
        </p:nvSpPr>
        <p:spPr>
          <a:xfrm>
            <a:off x="5638800" y="4114800"/>
            <a:ext cx="2362200" cy="369332"/>
          </a:xfrm>
          <a:prstGeom prst="rect">
            <a:avLst/>
          </a:prstGeom>
          <a:noFill/>
        </p:spPr>
        <p:txBody>
          <a:bodyPr wrap="square" rtlCol="0">
            <a:spAutoFit/>
          </a:bodyPr>
          <a:lstStyle/>
          <a:p>
            <a:r>
              <a:rPr lang="en-US" dirty="0" smtClean="0">
                <a:latin typeface="Berlin Sans FB Demi" pitchFamily="34" charset="0"/>
              </a:rPr>
              <a:t>         INSERT  SOCKET </a:t>
            </a:r>
            <a:endParaRPr lang="en-US" dirty="0">
              <a:latin typeface="Berlin Sans FB Dem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FFFFFF"/>
                </a:solidFill>
                <a:latin typeface="Algerian" pitchFamily="82" charset="0"/>
                <a:ea typeface="+mn-ea"/>
                <a:cs typeface="+mn-cs"/>
              </a:rPr>
              <a:t>    </a:t>
            </a:r>
            <a:r>
              <a:rPr lang="en-US" sz="3200" dirty="0" smtClean="0">
                <a:solidFill>
                  <a:srgbClr val="FFFFFF"/>
                </a:solidFill>
                <a:latin typeface="Algerian" pitchFamily="82" charset="0"/>
                <a:ea typeface="+mn-ea"/>
                <a:cs typeface="+mn-cs"/>
              </a:rPr>
              <a:t>core   manufacturing  strength </a:t>
            </a:r>
            <a:endParaRPr lang="en-US" sz="3200" dirty="0">
              <a:solidFill>
                <a:srgbClr val="FFFFFF"/>
              </a:solidFill>
              <a:latin typeface="Algerian" pitchFamily="82" charset="0"/>
              <a:ea typeface="+mn-ea"/>
              <a:cs typeface="+mn-cs"/>
            </a:endParaRPr>
          </a:p>
        </p:txBody>
      </p:sp>
      <p:pic>
        <p:nvPicPr>
          <p:cNvPr id="5" name="Content Placeholder 3" descr="Impact Sockets.JPG"/>
          <p:cNvPicPr>
            <a:picLocks noChangeAspect="1"/>
          </p:cNvPicPr>
          <p:nvPr/>
        </p:nvPicPr>
        <p:blipFill>
          <a:blip r:embed="rId2" cstate="email"/>
          <a:stretch>
            <a:fillRect/>
          </a:stretch>
        </p:blipFill>
        <p:spPr>
          <a:xfrm>
            <a:off x="685800" y="1752600"/>
            <a:ext cx="7696200" cy="4329111"/>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sp>
        <p:nvSpPr>
          <p:cNvPr id="11" name="TextBox 10"/>
          <p:cNvSpPr txBox="1"/>
          <p:nvPr/>
        </p:nvSpPr>
        <p:spPr>
          <a:xfrm>
            <a:off x="0" y="6172200"/>
            <a:ext cx="9144000" cy="369332"/>
          </a:xfrm>
          <a:prstGeom prst="rect">
            <a:avLst/>
          </a:prstGeom>
          <a:noFill/>
        </p:spPr>
        <p:txBody>
          <a:bodyPr wrap="square" rtlCol="0">
            <a:spAutoFit/>
          </a:bodyPr>
          <a:lstStyle/>
          <a:p>
            <a:r>
              <a:rPr lang="en-US" dirty="0" smtClean="0">
                <a:latin typeface="Berlin Sans FB Demi" pitchFamily="34" charset="0"/>
              </a:rPr>
              <a:t>    BOLT  TENSIONER  ADAPTER  KIT  (BRIDGE , PULLERS,  NUT ROTATING SOCKETS) </a:t>
            </a:r>
            <a:endParaRPr lang="en-US" dirty="0">
              <a:latin typeface="Berlin Sans FB Demi"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1252728"/>
          </a:xfrm>
        </p:spPr>
        <p:txBody>
          <a:bodyPr>
            <a:normAutofit/>
          </a:bodyPr>
          <a:lstStyle/>
          <a:p>
            <a:r>
              <a:rPr lang="en-US" sz="3600" dirty="0" smtClean="0">
                <a:solidFill>
                  <a:srgbClr val="FFFFFF"/>
                </a:solidFill>
                <a:latin typeface="Algerian" pitchFamily="82" charset="0"/>
              </a:rPr>
              <a:t>		customized products</a:t>
            </a:r>
            <a:endParaRPr lang="en-US" sz="3600" dirty="0"/>
          </a:p>
        </p:txBody>
      </p:sp>
      <p:pic>
        <p:nvPicPr>
          <p:cNvPr id="4" name="Content Placeholder 4" descr="IMG_20150429_113254.jpg"/>
          <p:cNvPicPr>
            <a:picLocks noChangeAspect="1"/>
          </p:cNvPicPr>
          <p:nvPr/>
        </p:nvPicPr>
        <p:blipFill>
          <a:blip r:embed="rId2" cstate="email"/>
          <a:stretch>
            <a:fillRect/>
          </a:stretch>
        </p:blipFill>
        <p:spPr>
          <a:xfrm>
            <a:off x="228600" y="4419600"/>
            <a:ext cx="2928958" cy="2196719"/>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pic>
        <p:nvPicPr>
          <p:cNvPr id="5" name="Content Placeholder 5" descr="5.jpg"/>
          <p:cNvPicPr>
            <a:picLocks noChangeAspect="1"/>
          </p:cNvPicPr>
          <p:nvPr/>
        </p:nvPicPr>
        <p:blipFill>
          <a:blip r:embed="rId3" cstate="email"/>
          <a:stretch>
            <a:fillRect/>
          </a:stretch>
        </p:blipFill>
        <p:spPr>
          <a:xfrm>
            <a:off x="3505200" y="1524000"/>
            <a:ext cx="2000264" cy="2514600"/>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descr="IMG_20151224_170122.jpg"/>
          <p:cNvPicPr>
            <a:picLocks noChangeAspect="1"/>
          </p:cNvPicPr>
          <p:nvPr/>
        </p:nvPicPr>
        <p:blipFill>
          <a:blip r:embed="rId4" cstate="email"/>
          <a:stretch>
            <a:fillRect/>
          </a:stretch>
        </p:blipFill>
        <p:spPr>
          <a:xfrm>
            <a:off x="685800" y="1574800"/>
            <a:ext cx="1905000" cy="2540000"/>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pic>
        <p:nvPicPr>
          <p:cNvPr id="7" name="Picture 6" descr="IMG_20150221_153552.jpg"/>
          <p:cNvPicPr/>
          <p:nvPr/>
        </p:nvPicPr>
        <p:blipFill>
          <a:blip r:embed="rId5" cstate="email"/>
          <a:stretch>
            <a:fillRect/>
          </a:stretch>
        </p:blipFill>
        <p:spPr>
          <a:xfrm>
            <a:off x="6096000" y="4419600"/>
            <a:ext cx="2643206" cy="2214578"/>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pic>
        <p:nvPicPr>
          <p:cNvPr id="8" name="Picture 7" descr="IMG_20150221_153414.jpg"/>
          <p:cNvPicPr/>
          <p:nvPr/>
        </p:nvPicPr>
        <p:blipFill>
          <a:blip r:embed="rId6" cstate="email"/>
          <a:srcRect/>
          <a:stretch>
            <a:fillRect/>
          </a:stretch>
        </p:blipFill>
        <p:spPr>
          <a:xfrm>
            <a:off x="3505200" y="4343400"/>
            <a:ext cx="2143140" cy="2286016"/>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pic>
        <p:nvPicPr>
          <p:cNvPr id="9" name="Picture 8" descr="IMG_20150221_153252.jpg"/>
          <p:cNvPicPr/>
          <p:nvPr/>
        </p:nvPicPr>
        <p:blipFill>
          <a:blip r:embed="rId7" cstate="email"/>
          <a:stretch>
            <a:fillRect/>
          </a:stretch>
        </p:blipFill>
        <p:spPr>
          <a:xfrm rot="5400000">
            <a:off x="6079329" y="1921671"/>
            <a:ext cx="2643206" cy="2000264"/>
          </a:xfrm>
          <a:prstGeom prst="rect">
            <a:avLst/>
          </a:prstGeom>
          <a:ln w="3175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292</TotalTime>
  <Words>157</Words>
  <Application>Microsoft Office PowerPoint</Application>
  <PresentationFormat>On-screen Show (4:3)</PresentationFormat>
  <Paragraphs>92</Paragraphs>
  <Slides>15</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15</vt:i4>
      </vt:variant>
    </vt:vector>
  </HeadingPairs>
  <TitlesOfParts>
    <vt:vector size="27" baseType="lpstr">
      <vt:lpstr>Aldhabi</vt:lpstr>
      <vt:lpstr>Algerian</vt:lpstr>
      <vt:lpstr>Andalus</vt:lpstr>
      <vt:lpstr>Arial</vt:lpstr>
      <vt:lpstr>Arial Rounded MT Bold</vt:lpstr>
      <vt:lpstr>Berlin Sans FB Demi</vt:lpstr>
      <vt:lpstr>Corbel</vt:lpstr>
      <vt:lpstr>Garamond</vt:lpstr>
      <vt:lpstr>Wingdings</vt:lpstr>
      <vt:lpstr>Wingdings 2</vt:lpstr>
      <vt:lpstr>Wingdings 3</vt:lpstr>
      <vt:lpstr>Module</vt:lpstr>
      <vt:lpstr>Tough Tools, Perfect Solution</vt:lpstr>
      <vt:lpstr>CERTIFICATION</vt:lpstr>
      <vt:lpstr>COMPANY PROFILE</vt:lpstr>
      <vt:lpstr>   CLIENTS</vt:lpstr>
      <vt:lpstr>                   Products  We  Can  Offer  </vt:lpstr>
      <vt:lpstr>    core   manufacturing  strength</vt:lpstr>
      <vt:lpstr>    core   manufacturing  strength </vt:lpstr>
      <vt:lpstr>    core   manufacturing  strength </vt:lpstr>
      <vt:lpstr>  customized products</vt:lpstr>
      <vt:lpstr>        Company setup</vt:lpstr>
      <vt:lpstr>       Company setup</vt:lpstr>
      <vt:lpstr>Company setup</vt:lpstr>
      <vt:lpstr>Company setup</vt:lpstr>
      <vt:lpstr>       Company setup</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Pranay</dc:creator>
  <cp:lastModifiedBy>Pranay</cp:lastModifiedBy>
  <cp:revision>58</cp:revision>
  <dcterms:created xsi:type="dcterms:W3CDTF">2006-08-16T00:00:00Z</dcterms:created>
  <dcterms:modified xsi:type="dcterms:W3CDTF">2018-03-06T10:41:22Z</dcterms:modified>
</cp:coreProperties>
</file>